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embeddings/oleObject1.bin" ContentType="application/vnd.openxmlformats-officedocument.oleObject"/>
  <Override PartName="/ppt/notesSlides/notesSlide3.xml" ContentType="application/vnd.openxmlformats-officedocument.presentationml.notesSlide+xml"/>
  <Override PartName="/ppt/embeddings/oleObject2.bin" ContentType="application/vnd.openxmlformats-officedocument.oleObject"/>
  <Override PartName="/ppt/notesSlides/notesSlide4.xml" ContentType="application/vnd.openxmlformats-officedocument.presentationml.notesSlide+xml"/>
  <Override PartName="/ppt/embeddings/oleObject3.bin" ContentType="application/vnd.openxmlformats-officedocument.oleObject"/>
  <Override PartName="/ppt/notesSlides/notesSlide5.xml" ContentType="application/vnd.openxmlformats-officedocument.presentationml.notesSlide+xml"/>
  <Override PartName="/ppt/embeddings/oleObject4.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69"/>
  </p:notesMasterIdLst>
  <p:sldIdLst>
    <p:sldId id="257" r:id="rId3"/>
    <p:sldId id="258" r:id="rId4"/>
    <p:sldId id="384" r:id="rId5"/>
    <p:sldId id="468" r:id="rId6"/>
    <p:sldId id="469" r:id="rId7"/>
    <p:sldId id="470" r:id="rId8"/>
    <p:sldId id="471" r:id="rId9"/>
    <p:sldId id="472" r:id="rId10"/>
    <p:sldId id="476" r:id="rId11"/>
    <p:sldId id="477" r:id="rId12"/>
    <p:sldId id="478" r:id="rId13"/>
    <p:sldId id="479" r:id="rId14"/>
    <p:sldId id="480" r:id="rId15"/>
    <p:sldId id="481" r:id="rId16"/>
    <p:sldId id="482" r:id="rId17"/>
    <p:sldId id="483" r:id="rId18"/>
    <p:sldId id="473" r:id="rId19"/>
    <p:sldId id="474" r:id="rId20"/>
    <p:sldId id="475" r:id="rId21"/>
    <p:sldId id="507" r:id="rId22"/>
    <p:sldId id="508" r:id="rId23"/>
    <p:sldId id="509" r:id="rId24"/>
    <p:sldId id="510" r:id="rId25"/>
    <p:sldId id="511" r:id="rId26"/>
    <p:sldId id="512" r:id="rId27"/>
    <p:sldId id="513" r:id="rId28"/>
    <p:sldId id="514" r:id="rId29"/>
    <p:sldId id="515" r:id="rId30"/>
    <p:sldId id="467" r:id="rId31"/>
    <p:sldId id="386" r:id="rId32"/>
    <p:sldId id="402" r:id="rId33"/>
    <p:sldId id="404" r:id="rId34"/>
    <p:sldId id="405" r:id="rId35"/>
    <p:sldId id="406" r:id="rId36"/>
    <p:sldId id="516" r:id="rId37"/>
    <p:sldId id="487" r:id="rId38"/>
    <p:sldId id="403" r:id="rId39"/>
    <p:sldId id="407" r:id="rId40"/>
    <p:sldId id="493" r:id="rId41"/>
    <p:sldId id="484" r:id="rId42"/>
    <p:sldId id="504" r:id="rId43"/>
    <p:sldId id="505" r:id="rId44"/>
    <p:sldId id="506" r:id="rId45"/>
    <p:sldId id="486" r:id="rId46"/>
    <p:sldId id="488" r:id="rId47"/>
    <p:sldId id="489" r:id="rId48"/>
    <p:sldId id="490" r:id="rId49"/>
    <p:sldId id="491" r:id="rId50"/>
    <p:sldId id="492" r:id="rId51"/>
    <p:sldId id="485" r:id="rId52"/>
    <p:sldId id="496" r:id="rId53"/>
    <p:sldId id="495" r:id="rId54"/>
    <p:sldId id="498" r:id="rId55"/>
    <p:sldId id="499" r:id="rId56"/>
    <p:sldId id="500" r:id="rId57"/>
    <p:sldId id="501" r:id="rId58"/>
    <p:sldId id="502" r:id="rId59"/>
    <p:sldId id="503" r:id="rId60"/>
    <p:sldId id="494" r:id="rId61"/>
    <p:sldId id="522" r:id="rId62"/>
    <p:sldId id="520" r:id="rId63"/>
    <p:sldId id="517" r:id="rId64"/>
    <p:sldId id="518" r:id="rId65"/>
    <p:sldId id="519" r:id="rId66"/>
    <p:sldId id="521" r:id="rId67"/>
    <p:sldId id="455" r:id="rId68"/>
  </p:sldIdLst>
  <p:sldSz cx="9144000" cy="6858000" type="screen4x3"/>
  <p:notesSz cx="6858000" cy="9144000"/>
  <p:defaultText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33"/>
    <a:srgbClr val="33CC33"/>
    <a:srgbClr val="00FF00"/>
    <a:srgbClr val="FF0000"/>
    <a:srgbClr val="FFFF00"/>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50" autoAdjust="0"/>
    <p:restoredTop sz="94753" autoAdjust="0"/>
  </p:normalViewPr>
  <p:slideViewPr>
    <p:cSldViewPr>
      <p:cViewPr>
        <p:scale>
          <a:sx n="100" d="100"/>
          <a:sy n="100" d="100"/>
        </p:scale>
        <p:origin x="-1104" y="-80"/>
      </p:cViewPr>
      <p:guideLst>
        <p:guide orient="horz" pos="2160"/>
        <p:guide pos="2880"/>
      </p:guideLst>
    </p:cSldViewPr>
  </p:slideViewPr>
  <p:outlineViewPr>
    <p:cViewPr>
      <p:scale>
        <a:sx n="33" d="100"/>
        <a:sy n="33" d="100"/>
      </p:scale>
      <p:origin x="0" y="14048"/>
    </p:cViewPr>
    <p:sldLst>
      <p:sld r:id="rId1" collapse="1"/>
    </p:sldLst>
  </p:outlineViewPr>
  <p:notesTextViewPr>
    <p:cViewPr>
      <p:scale>
        <a:sx n="100" d="100"/>
        <a:sy n="100" d="100"/>
      </p:scale>
      <p:origin x="0" y="0"/>
    </p:cViewPr>
  </p:notesTextViewPr>
  <p:sorterViewPr>
    <p:cViewPr>
      <p:scale>
        <a:sx n="150" d="100"/>
        <a:sy n="150" d="100"/>
      </p:scale>
      <p:origin x="0" y="24544"/>
    </p:cViewPr>
  </p:sorterViewPr>
  <p:notesViewPr>
    <p:cSldViewPr>
      <p:cViewPr varScale="1">
        <p:scale>
          <a:sx n="52" d="100"/>
          <a:sy n="52" d="100"/>
        </p:scale>
        <p:origin x="-1860"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notesMaster" Target="notesMasters/notesMaster1.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70" Type="http://schemas.openxmlformats.org/officeDocument/2006/relationships/printerSettings" Target="printerSettings/printerSettings1.bin"/><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_rels/viewProps.xml.rels><?xml version="1.0" encoding="UTF-8" standalone="yes"?>
<Relationships xmlns="http://schemas.openxmlformats.org/package/2006/relationships"><Relationship Id="rId1" Type="http://schemas.openxmlformats.org/officeDocument/2006/relationships/slide" Target="slides/slide6.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_tradnl"/>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EC6D82-31CF-48D2-95C9-4008F29DC29B}" type="datetimeFigureOut">
              <a:rPr lang="es-ES_tradnl" smtClean="0"/>
              <a:pPr/>
              <a:t>01/07/13</a:t>
            </a:fld>
            <a:endParaRPr lang="es-ES_tradnl"/>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_tradnl"/>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_tradnl"/>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B0CF7E-6034-4D9B-8F0F-6E31B998F59A}" type="slidenum">
              <a:rPr lang="es-ES_tradnl" smtClean="0"/>
              <a:pPr/>
              <a:t>‹Nr.›</a:t>
            </a:fld>
            <a:endParaRPr lang="es-ES_tradnl"/>
          </a:p>
        </p:txBody>
      </p:sp>
    </p:spTree>
    <p:extLst>
      <p:ext uri="{BB962C8B-B14F-4D97-AF65-F5344CB8AC3E}">
        <p14:creationId xmlns:p14="http://schemas.microsoft.com/office/powerpoint/2010/main" val="1592443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596ACA1-B8FE-43BF-8EEA-FAC8348383B4}" type="slidenum">
              <a:rPr lang="nl-NL" smtClean="0"/>
              <a:pPr/>
              <a:t>2</a:t>
            </a:fld>
            <a:endParaRPr lang="nl-NL"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BFF2518-2DAA-413E-A810-D36BD7B22511}" type="slidenum">
              <a:rPr lang="nl-NL">
                <a:solidFill>
                  <a:prstClr val="black"/>
                </a:solidFill>
              </a:rPr>
              <a:pPr/>
              <a:t>3</a:t>
            </a:fld>
            <a:endParaRPr lang="nl-NL">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BFF2518-2DAA-413E-A810-D36BD7B22511}" type="slidenum">
              <a:rPr lang="nl-NL">
                <a:solidFill>
                  <a:prstClr val="black"/>
                </a:solidFill>
              </a:rPr>
              <a:pPr/>
              <a:t>29</a:t>
            </a:fld>
            <a:endParaRPr lang="nl-NL">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BFF2518-2DAA-413E-A810-D36BD7B22511}" type="slidenum">
              <a:rPr lang="nl-NL">
                <a:solidFill>
                  <a:prstClr val="black"/>
                </a:solidFill>
              </a:rPr>
              <a:pPr/>
              <a:t>36</a:t>
            </a:fld>
            <a:endParaRPr lang="nl-NL">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BFF2518-2DAA-413E-A810-D36BD7B22511}" type="slidenum">
              <a:rPr lang="nl-NL">
                <a:solidFill>
                  <a:prstClr val="black"/>
                </a:solidFill>
              </a:rPr>
              <a:pPr/>
              <a:t>44</a:t>
            </a:fld>
            <a:endParaRPr lang="nl-NL">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BFF2518-2DAA-413E-A810-D36BD7B22511}" type="slidenum">
              <a:rPr lang="nl-NL">
                <a:solidFill>
                  <a:prstClr val="black"/>
                </a:solidFill>
              </a:rPr>
              <a:pPr/>
              <a:t>50</a:t>
            </a:fld>
            <a:endParaRPr lang="nl-NL">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p>
            <a:fld id="{3BFF2518-2DAA-413E-A810-D36BD7B22511}" type="slidenum">
              <a:rPr lang="nl-NL">
                <a:solidFill>
                  <a:prstClr val="black"/>
                </a:solidFill>
              </a:rPr>
              <a:pPr/>
              <a:t>60</a:t>
            </a:fld>
            <a:endParaRPr lang="nl-NL">
              <a:solidFill>
                <a:prstClr val="black"/>
              </a:solidFill>
            </a:endParaRPr>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fld id="{3596ACA1-B8FE-43BF-8EEA-FAC8348383B4}" type="slidenum">
              <a:rPr lang="nl-NL" smtClean="0"/>
              <a:pPr/>
              <a:t>65</a:t>
            </a:fld>
            <a:endParaRPr lang="nl-NL"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1.jpe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4" descr="B"/>
          <p:cNvPicPr>
            <a:picLocks noChangeAspect="1" noChangeArrowheads="1"/>
          </p:cNvPicPr>
          <p:nvPr/>
        </p:nvPicPr>
        <p:blipFill>
          <a:blip r:embed="rId2" cstate="print"/>
          <a:srcRect/>
          <a:stretch>
            <a:fillRect/>
          </a:stretch>
        </p:blipFill>
        <p:spPr bwMode="auto">
          <a:xfrm>
            <a:off x="0" y="6515100"/>
            <a:ext cx="9144000" cy="152400"/>
          </a:xfrm>
          <a:prstGeom prst="rect">
            <a:avLst/>
          </a:prstGeom>
          <a:noFill/>
          <a:ln w="9525">
            <a:noFill/>
            <a:miter lim="800000"/>
            <a:headEnd/>
            <a:tailEnd/>
          </a:ln>
        </p:spPr>
      </p:pic>
      <p:sp>
        <p:nvSpPr>
          <p:cNvPr id="410626" name="Rectangle 2"/>
          <p:cNvSpPr>
            <a:spLocks noGrp="1" noChangeArrowheads="1"/>
          </p:cNvSpPr>
          <p:nvPr>
            <p:ph type="ctrTitle"/>
          </p:nvPr>
        </p:nvSpPr>
        <p:spPr>
          <a:xfrm>
            <a:off x="685800" y="1801813"/>
            <a:ext cx="7772400" cy="1143000"/>
          </a:xfrm>
        </p:spPr>
        <p:txBody>
          <a:bodyPr/>
          <a:lstStyle>
            <a:lvl1pPr>
              <a:defRPr/>
            </a:lvl1pPr>
          </a:lstStyle>
          <a:p>
            <a:r>
              <a:rPr lang="en-US"/>
              <a:t>Haga clic para cambiar el estilo de título	</a:t>
            </a:r>
          </a:p>
        </p:txBody>
      </p:sp>
      <p:sp>
        <p:nvSpPr>
          <p:cNvPr id="410627" name="Rectangle 3"/>
          <p:cNvSpPr>
            <a:spLocks noGrp="1" noChangeArrowheads="1"/>
          </p:cNvSpPr>
          <p:nvPr>
            <p:ph type="subTitle" idx="1"/>
          </p:nvPr>
        </p:nvSpPr>
        <p:spPr>
          <a:xfrm>
            <a:off x="1362075" y="3473450"/>
            <a:ext cx="6400800" cy="1752600"/>
          </a:xfrm>
        </p:spPr>
        <p:txBody>
          <a:bodyPr/>
          <a:lstStyle>
            <a:lvl1pPr marL="0" indent="0" algn="ctr">
              <a:buFont typeface="Times" pitchFamily="18" charset="0"/>
              <a:buNone/>
              <a:defRPr/>
            </a:lvl1pPr>
          </a:lstStyle>
          <a:p>
            <a:r>
              <a:rPr lang="en-US"/>
              <a:t>Haga clic para modificar el estilo de subtítulo del patrón</a:t>
            </a:r>
          </a:p>
        </p:txBody>
      </p:sp>
    </p:spTree>
  </p:cSld>
  <p:clrMapOvr>
    <a:masterClrMapping/>
  </p:clrMapOvr>
  <p:transition xmlns:p14="http://schemas.microsoft.com/office/powerpoint/2010/main">
    <p:cover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xmlns:p14="http://schemas.microsoft.com/office/powerpoint/2010/main">
    <p:cover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05575" y="268288"/>
            <a:ext cx="1947863" cy="607695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61988" y="268288"/>
            <a:ext cx="5691187" cy="60769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xmlns:p14="http://schemas.microsoft.com/office/powerpoint/2010/main">
    <p:cover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4" name="Picture 4" descr="B"/>
          <p:cNvPicPr>
            <a:picLocks noChangeAspect="1" noChangeArrowheads="1"/>
          </p:cNvPicPr>
          <p:nvPr/>
        </p:nvPicPr>
        <p:blipFill>
          <a:blip r:embed="rId2" cstate="print"/>
          <a:srcRect/>
          <a:stretch>
            <a:fillRect/>
          </a:stretch>
        </p:blipFill>
        <p:spPr bwMode="auto">
          <a:xfrm>
            <a:off x="0" y="6515100"/>
            <a:ext cx="9144000" cy="152400"/>
          </a:xfrm>
          <a:prstGeom prst="rect">
            <a:avLst/>
          </a:prstGeom>
          <a:noFill/>
          <a:ln w="9525">
            <a:noFill/>
            <a:miter lim="800000"/>
            <a:headEnd/>
            <a:tailEnd/>
          </a:ln>
        </p:spPr>
      </p:pic>
      <p:sp>
        <p:nvSpPr>
          <p:cNvPr id="410626" name="Rectangle 2"/>
          <p:cNvSpPr>
            <a:spLocks noGrp="1" noChangeArrowheads="1"/>
          </p:cNvSpPr>
          <p:nvPr>
            <p:ph type="ctrTitle"/>
          </p:nvPr>
        </p:nvSpPr>
        <p:spPr>
          <a:xfrm>
            <a:off x="685800" y="1801813"/>
            <a:ext cx="7772400" cy="1143000"/>
          </a:xfrm>
        </p:spPr>
        <p:txBody>
          <a:bodyPr/>
          <a:lstStyle>
            <a:lvl1pPr>
              <a:defRPr/>
            </a:lvl1pPr>
          </a:lstStyle>
          <a:p>
            <a:r>
              <a:rPr lang="en-US"/>
              <a:t>Haga clic para cambiar el estilo de título	</a:t>
            </a:r>
          </a:p>
        </p:txBody>
      </p:sp>
      <p:sp>
        <p:nvSpPr>
          <p:cNvPr id="410627" name="Rectangle 3"/>
          <p:cNvSpPr>
            <a:spLocks noGrp="1" noChangeArrowheads="1"/>
          </p:cNvSpPr>
          <p:nvPr>
            <p:ph type="subTitle" idx="1"/>
          </p:nvPr>
        </p:nvSpPr>
        <p:spPr>
          <a:xfrm>
            <a:off x="1362075" y="3473450"/>
            <a:ext cx="6400800" cy="1752600"/>
          </a:xfrm>
        </p:spPr>
        <p:txBody>
          <a:bodyPr/>
          <a:lstStyle>
            <a:lvl1pPr marL="0" indent="0" algn="ctr">
              <a:buFont typeface="Times" pitchFamily="18" charset="0"/>
              <a:buNone/>
              <a:defRPr/>
            </a:lvl1pPr>
          </a:lstStyle>
          <a:p>
            <a:r>
              <a:rPr lang="en-US"/>
              <a:t>Haga clic para modificar el estilo de subtítulo del patrón</a:t>
            </a:r>
          </a:p>
        </p:txBody>
      </p:sp>
    </p:spTree>
  </p:cSld>
  <p:clrMapOvr>
    <a:masterClrMapping/>
  </p:clrMapOvr>
  <p:transition xmlns:p14="http://schemas.microsoft.com/office/powerpoint/2010/main">
    <p:cover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xmlns:p14="http://schemas.microsoft.com/office/powerpoint/2010/main">
    <p:cover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xmlns:p14="http://schemas.microsoft.com/office/powerpoint/2010/main">
    <p:cover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619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243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xmlns:p14="http://schemas.microsoft.com/office/powerpoint/2010/main">
    <p:cover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xmlns:p14="http://schemas.microsoft.com/office/powerpoint/2010/main">
    <p:cover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Tree>
  </p:cSld>
  <p:clrMapOvr>
    <a:masterClrMapping/>
  </p:clrMapOvr>
  <p:transition xmlns:p14="http://schemas.microsoft.com/office/powerpoint/2010/main">
    <p:cover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xmlns:p14="http://schemas.microsoft.com/office/powerpoint/2010/main">
    <p:cover dir="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xmlns:p14="http://schemas.microsoft.com/office/powerpoint/2010/main">
    <p:cover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xmlns:p14="http://schemas.microsoft.com/office/powerpoint/2010/main">
    <p:cover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xmlns:p14="http://schemas.microsoft.com/office/powerpoint/2010/main">
    <p:cover dir="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xmlns:p14="http://schemas.microsoft.com/office/powerpoint/2010/main">
    <p:cover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05575" y="268288"/>
            <a:ext cx="1947863" cy="6076950"/>
          </a:xfrm>
        </p:spPr>
        <p:txBody>
          <a:bodyPr vert="eaVert"/>
          <a:lstStyle/>
          <a:p>
            <a:r>
              <a:rPr lang="es-ES" smtClean="0"/>
              <a:t>Haga clic para modificar el estilo de título del patrón</a:t>
            </a:r>
            <a:endParaRPr lang="es-ES_tradnl"/>
          </a:p>
        </p:txBody>
      </p:sp>
      <p:sp>
        <p:nvSpPr>
          <p:cNvPr id="3" name="2 Marcador de texto vertical"/>
          <p:cNvSpPr>
            <a:spLocks noGrp="1"/>
          </p:cNvSpPr>
          <p:nvPr>
            <p:ph type="body" orient="vert" idx="1"/>
          </p:nvPr>
        </p:nvSpPr>
        <p:spPr>
          <a:xfrm>
            <a:off x="661988" y="268288"/>
            <a:ext cx="5691187" cy="607695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xmlns:p14="http://schemas.microsoft.com/office/powerpoint/2010/main">
    <p:cover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cSld>
  <p:clrMapOvr>
    <a:masterClrMapping/>
  </p:clrMapOvr>
  <p:transition xmlns:p14="http://schemas.microsoft.com/office/powerpoint/2010/main">
    <p:cover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
        <p:nvSpPr>
          <p:cNvPr id="3" name="2 Marcador de contenido"/>
          <p:cNvSpPr>
            <a:spLocks noGrp="1"/>
          </p:cNvSpPr>
          <p:nvPr>
            <p:ph sz="half" idx="1"/>
          </p:nvPr>
        </p:nvSpPr>
        <p:spPr>
          <a:xfrm>
            <a:off x="6619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contenido"/>
          <p:cNvSpPr>
            <a:spLocks noGrp="1"/>
          </p:cNvSpPr>
          <p:nvPr>
            <p:ph sz="half" idx="2"/>
          </p:nvPr>
        </p:nvSpPr>
        <p:spPr>
          <a:xfrm>
            <a:off x="4624388" y="1536700"/>
            <a:ext cx="3810000" cy="48085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xmlns:p14="http://schemas.microsoft.com/office/powerpoint/2010/main">
    <p:cover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p:spPr>
        <p:txBody>
          <a:bodyPr/>
          <a:lstStyle>
            <a:lvl1pPr>
              <a:defRPr/>
            </a:lvl1pPr>
          </a:lstStyle>
          <a:p>
            <a:r>
              <a:rPr lang="es-ES" smtClean="0"/>
              <a:t>Haga clic para modificar el estilo de título del patrón</a:t>
            </a:r>
            <a:endParaRPr lang="es-ES_tradnl"/>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Tree>
  </p:cSld>
  <p:clrMapOvr>
    <a:masterClrMapping/>
  </p:clrMapOvr>
  <p:transition xmlns:p14="http://schemas.microsoft.com/office/powerpoint/2010/main">
    <p:cover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_tradnl"/>
          </a:p>
        </p:txBody>
      </p:sp>
    </p:spTree>
  </p:cSld>
  <p:clrMapOvr>
    <a:masterClrMapping/>
  </p:clrMapOvr>
  <p:transition xmlns:p14="http://schemas.microsoft.com/office/powerpoint/2010/main">
    <p:cover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p:transition xmlns:p14="http://schemas.microsoft.com/office/powerpoint/2010/main">
    <p:cover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_tradnl"/>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_tradnl"/>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xmlns:p14="http://schemas.microsoft.com/office/powerpoint/2010/main">
    <p:cover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_tradnl"/>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_tradnl"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cSld>
  <p:clrMapOvr>
    <a:masterClrMapping/>
  </p:clrMapOvr>
  <p:transition xmlns:p14="http://schemas.microsoft.com/office/powerpoint/2010/main">
    <p:cover dir="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1038" y="268288"/>
            <a:ext cx="7772400" cy="957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1267" name="Rectangle 3"/>
          <p:cNvSpPr>
            <a:spLocks noGrp="1" noChangeArrowheads="1"/>
          </p:cNvSpPr>
          <p:nvPr>
            <p:ph type="body" idx="1"/>
          </p:nvPr>
        </p:nvSpPr>
        <p:spPr bwMode="auto">
          <a:xfrm>
            <a:off x="661988" y="1536700"/>
            <a:ext cx="7772400" cy="4808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pic>
        <p:nvPicPr>
          <p:cNvPr id="11268" name="Picture 4" descr="B"/>
          <p:cNvPicPr>
            <a:picLocks noChangeAspect="1" noChangeArrowheads="1"/>
          </p:cNvPicPr>
          <p:nvPr/>
        </p:nvPicPr>
        <p:blipFill>
          <a:blip r:embed="rId13" cstate="print"/>
          <a:srcRect/>
          <a:stretch>
            <a:fillRect/>
          </a:stretch>
        </p:blipFill>
        <p:spPr bwMode="auto">
          <a:xfrm>
            <a:off x="0" y="6515100"/>
            <a:ext cx="9144000" cy="152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xmlns:p14="http://schemas.microsoft.com/office/powerpoint/2010/main">
    <p:cover dir="r"/>
  </p:transition>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itchFamily="34" charset="0"/>
        </a:defRPr>
      </a:lvl2pPr>
      <a:lvl3pPr algn="ctr" rtl="0" eaLnBrk="0" fontAlgn="base" hangingPunct="0">
        <a:spcBef>
          <a:spcPct val="0"/>
        </a:spcBef>
        <a:spcAft>
          <a:spcPct val="0"/>
        </a:spcAft>
        <a:defRPr sz="3600" b="1">
          <a:solidFill>
            <a:schemeClr val="bg1"/>
          </a:solidFill>
          <a:latin typeface="Arial" pitchFamily="34" charset="0"/>
        </a:defRPr>
      </a:lvl3pPr>
      <a:lvl4pPr algn="ctr" rtl="0" eaLnBrk="0" fontAlgn="base" hangingPunct="0">
        <a:spcBef>
          <a:spcPct val="0"/>
        </a:spcBef>
        <a:spcAft>
          <a:spcPct val="0"/>
        </a:spcAft>
        <a:defRPr sz="3600" b="1">
          <a:solidFill>
            <a:schemeClr val="bg1"/>
          </a:solidFill>
          <a:latin typeface="Arial" pitchFamily="34" charset="0"/>
        </a:defRPr>
      </a:lvl4pPr>
      <a:lvl5pPr algn="ctr" rtl="0" eaLnBrk="0" fontAlgn="base" hangingPunct="0">
        <a:spcBef>
          <a:spcPct val="0"/>
        </a:spcBef>
        <a:spcAft>
          <a:spcPct val="0"/>
        </a:spcAft>
        <a:defRPr sz="3600" b="1">
          <a:solidFill>
            <a:schemeClr val="bg1"/>
          </a:solidFill>
          <a:latin typeface="Arial" pitchFamily="34" charset="0"/>
        </a:defRPr>
      </a:lvl5pPr>
      <a:lvl6pPr marL="457200" algn="ctr" rtl="0" eaLnBrk="0" fontAlgn="base" hangingPunct="0">
        <a:spcBef>
          <a:spcPct val="0"/>
        </a:spcBef>
        <a:spcAft>
          <a:spcPct val="0"/>
        </a:spcAft>
        <a:defRPr sz="3600" b="1">
          <a:solidFill>
            <a:schemeClr val="bg1"/>
          </a:solidFill>
          <a:latin typeface="Arial" pitchFamily="34" charset="0"/>
        </a:defRPr>
      </a:lvl6pPr>
      <a:lvl7pPr marL="914400" algn="ctr" rtl="0" eaLnBrk="0" fontAlgn="base" hangingPunct="0">
        <a:spcBef>
          <a:spcPct val="0"/>
        </a:spcBef>
        <a:spcAft>
          <a:spcPct val="0"/>
        </a:spcAft>
        <a:defRPr sz="3600" b="1">
          <a:solidFill>
            <a:schemeClr val="bg1"/>
          </a:solidFill>
          <a:latin typeface="Arial" pitchFamily="34" charset="0"/>
        </a:defRPr>
      </a:lvl7pPr>
      <a:lvl8pPr marL="1371600" algn="ctr" rtl="0" eaLnBrk="0" fontAlgn="base" hangingPunct="0">
        <a:spcBef>
          <a:spcPct val="0"/>
        </a:spcBef>
        <a:spcAft>
          <a:spcPct val="0"/>
        </a:spcAft>
        <a:defRPr sz="3600" b="1">
          <a:solidFill>
            <a:schemeClr val="bg1"/>
          </a:solidFill>
          <a:latin typeface="Arial" pitchFamily="34" charset="0"/>
        </a:defRPr>
      </a:lvl8pPr>
      <a:lvl9pPr marL="1828800" algn="ctr"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Font typeface="Times" pitchFamily="18" charset="0"/>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b="1">
          <a:solidFill>
            <a:schemeClr val="bg1"/>
          </a:solidFill>
          <a:latin typeface="+mn-lt"/>
        </a:defRPr>
      </a:lvl2pPr>
      <a:lvl3pPr marL="1143000" indent="-228600" algn="l" rtl="0" eaLnBrk="0" fontAlgn="base" hangingPunct="0">
        <a:spcBef>
          <a:spcPct val="20000"/>
        </a:spcBef>
        <a:spcAft>
          <a:spcPct val="0"/>
        </a:spcAft>
        <a:buFont typeface="Times" pitchFamily="18" charset="0"/>
        <a:buChar char="•"/>
        <a:defRPr sz="2000" b="1">
          <a:solidFill>
            <a:srgbClr val="FFFF00"/>
          </a:solidFill>
          <a:latin typeface="+mn-lt"/>
        </a:defRPr>
      </a:lvl3pPr>
      <a:lvl4pPr marL="1600200" indent="-228600" algn="l" rtl="0" eaLnBrk="0" fontAlgn="base" hangingPunct="0">
        <a:spcBef>
          <a:spcPct val="20000"/>
        </a:spcBef>
        <a:spcAft>
          <a:spcPct val="0"/>
        </a:spcAft>
        <a:buFont typeface="Times" pitchFamily="18" charset="0"/>
        <a:buChar char="•"/>
        <a:defRPr sz="2000">
          <a:solidFill>
            <a:schemeClr val="bg1"/>
          </a:solidFill>
          <a:latin typeface="+mn-lt"/>
        </a:defRPr>
      </a:lvl4pPr>
      <a:lvl5pPr marL="2057400" indent="-228600" algn="l" rtl="0" eaLnBrk="0" fontAlgn="base" hangingPunct="0">
        <a:spcBef>
          <a:spcPct val="20000"/>
        </a:spcBef>
        <a:spcAft>
          <a:spcPct val="0"/>
        </a:spcAft>
        <a:buFont typeface="Times" pitchFamily="18" charset="0"/>
        <a:buChar char="•"/>
        <a:defRPr sz="2000">
          <a:solidFill>
            <a:srgbClr val="FFFF00"/>
          </a:solidFill>
          <a:latin typeface="+mn-lt"/>
        </a:defRPr>
      </a:lvl5pPr>
      <a:lvl6pPr marL="2514600" indent="-228600" algn="l" rtl="0" eaLnBrk="0" fontAlgn="base" hangingPunct="0">
        <a:spcBef>
          <a:spcPct val="20000"/>
        </a:spcBef>
        <a:spcAft>
          <a:spcPct val="0"/>
        </a:spcAft>
        <a:buFont typeface="Times" pitchFamily="18" charset="0"/>
        <a:buChar char="•"/>
        <a:defRPr>
          <a:solidFill>
            <a:srgbClr val="FFFF00"/>
          </a:solidFill>
          <a:latin typeface="+mn-lt"/>
        </a:defRPr>
      </a:lvl6pPr>
      <a:lvl7pPr marL="2971800" indent="-228600" algn="l" rtl="0" eaLnBrk="0" fontAlgn="base" hangingPunct="0">
        <a:spcBef>
          <a:spcPct val="20000"/>
        </a:spcBef>
        <a:spcAft>
          <a:spcPct val="0"/>
        </a:spcAft>
        <a:buFont typeface="Times" pitchFamily="18" charset="0"/>
        <a:buChar char="•"/>
        <a:defRPr>
          <a:solidFill>
            <a:srgbClr val="FFFF00"/>
          </a:solidFill>
          <a:latin typeface="+mn-lt"/>
        </a:defRPr>
      </a:lvl7pPr>
      <a:lvl8pPr marL="3429000" indent="-228600" algn="l" rtl="0" eaLnBrk="0" fontAlgn="base" hangingPunct="0">
        <a:spcBef>
          <a:spcPct val="20000"/>
        </a:spcBef>
        <a:spcAft>
          <a:spcPct val="0"/>
        </a:spcAft>
        <a:buFont typeface="Times" pitchFamily="18" charset="0"/>
        <a:buChar char="•"/>
        <a:defRPr>
          <a:solidFill>
            <a:srgbClr val="FFFF00"/>
          </a:solidFill>
          <a:latin typeface="+mn-lt"/>
        </a:defRPr>
      </a:lvl8pPr>
      <a:lvl9pPr marL="3886200" indent="-228600" algn="l" rtl="0" eaLnBrk="0" fontAlgn="base" hangingPunct="0">
        <a:spcBef>
          <a:spcPct val="20000"/>
        </a:spcBef>
        <a:spcAft>
          <a:spcPct val="0"/>
        </a:spcAft>
        <a:buFont typeface="Times" pitchFamily="18" charset="0"/>
        <a:buChar char="•"/>
        <a:defRPr>
          <a:solidFill>
            <a:srgbClr val="FFFF00"/>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1038" y="268288"/>
            <a:ext cx="7772400" cy="9572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Haga clic para cambiar el estilo de título	</a:t>
            </a:r>
          </a:p>
        </p:txBody>
      </p:sp>
      <p:sp>
        <p:nvSpPr>
          <p:cNvPr id="1027" name="Rectangle 3"/>
          <p:cNvSpPr>
            <a:spLocks noGrp="1" noChangeArrowheads="1"/>
          </p:cNvSpPr>
          <p:nvPr>
            <p:ph type="body" idx="1"/>
          </p:nvPr>
        </p:nvSpPr>
        <p:spPr bwMode="auto">
          <a:xfrm>
            <a:off x="661988" y="1536700"/>
            <a:ext cx="7772400" cy="48085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Haga clic para modificar el estilo de texto del patrón</a:t>
            </a:r>
          </a:p>
          <a:p>
            <a:pPr lvl="1"/>
            <a:r>
              <a:rPr lang="en-US" smtClean="0"/>
              <a:t>Segundo nivel</a:t>
            </a:r>
          </a:p>
          <a:p>
            <a:pPr lvl="2"/>
            <a:r>
              <a:rPr lang="en-US" smtClean="0"/>
              <a:t>Tercer nivel</a:t>
            </a:r>
          </a:p>
          <a:p>
            <a:pPr lvl="3"/>
            <a:r>
              <a:rPr lang="en-US" smtClean="0"/>
              <a:t>Cuarto nivel</a:t>
            </a:r>
          </a:p>
          <a:p>
            <a:pPr lvl="4"/>
            <a:r>
              <a:rPr lang="en-US" smtClean="0"/>
              <a:t>Quinto nivel</a:t>
            </a:r>
          </a:p>
        </p:txBody>
      </p:sp>
      <p:pic>
        <p:nvPicPr>
          <p:cNvPr id="1028" name="Picture 4" descr="B"/>
          <p:cNvPicPr>
            <a:picLocks noChangeAspect="1" noChangeArrowheads="1"/>
          </p:cNvPicPr>
          <p:nvPr/>
        </p:nvPicPr>
        <p:blipFill>
          <a:blip r:embed="rId13" cstate="print"/>
          <a:srcRect/>
          <a:stretch>
            <a:fillRect/>
          </a:stretch>
        </p:blipFill>
        <p:spPr bwMode="auto">
          <a:xfrm>
            <a:off x="0" y="6515100"/>
            <a:ext cx="9144000" cy="1524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xmlns:p14="http://schemas.microsoft.com/office/powerpoint/2010/main">
    <p:cover dir="r"/>
  </p:transition>
  <p:txStyles>
    <p:titleStyle>
      <a:lvl1pPr algn="ctr" rtl="0" eaLnBrk="0" fontAlgn="base" hangingPunct="0">
        <a:spcBef>
          <a:spcPct val="0"/>
        </a:spcBef>
        <a:spcAft>
          <a:spcPct val="0"/>
        </a:spcAft>
        <a:defRPr sz="3600" b="1">
          <a:solidFill>
            <a:schemeClr val="bg1"/>
          </a:solidFill>
          <a:latin typeface="+mj-lt"/>
          <a:ea typeface="+mj-ea"/>
          <a:cs typeface="+mj-cs"/>
        </a:defRPr>
      </a:lvl1pPr>
      <a:lvl2pPr algn="ctr" rtl="0" eaLnBrk="0" fontAlgn="base" hangingPunct="0">
        <a:spcBef>
          <a:spcPct val="0"/>
        </a:spcBef>
        <a:spcAft>
          <a:spcPct val="0"/>
        </a:spcAft>
        <a:defRPr sz="3600" b="1">
          <a:solidFill>
            <a:schemeClr val="bg1"/>
          </a:solidFill>
          <a:latin typeface="Arial" pitchFamily="34" charset="0"/>
        </a:defRPr>
      </a:lvl2pPr>
      <a:lvl3pPr algn="ctr" rtl="0" eaLnBrk="0" fontAlgn="base" hangingPunct="0">
        <a:spcBef>
          <a:spcPct val="0"/>
        </a:spcBef>
        <a:spcAft>
          <a:spcPct val="0"/>
        </a:spcAft>
        <a:defRPr sz="3600" b="1">
          <a:solidFill>
            <a:schemeClr val="bg1"/>
          </a:solidFill>
          <a:latin typeface="Arial" pitchFamily="34" charset="0"/>
        </a:defRPr>
      </a:lvl3pPr>
      <a:lvl4pPr algn="ctr" rtl="0" eaLnBrk="0" fontAlgn="base" hangingPunct="0">
        <a:spcBef>
          <a:spcPct val="0"/>
        </a:spcBef>
        <a:spcAft>
          <a:spcPct val="0"/>
        </a:spcAft>
        <a:defRPr sz="3600" b="1">
          <a:solidFill>
            <a:schemeClr val="bg1"/>
          </a:solidFill>
          <a:latin typeface="Arial" pitchFamily="34" charset="0"/>
        </a:defRPr>
      </a:lvl4pPr>
      <a:lvl5pPr algn="ctr" rtl="0" eaLnBrk="0" fontAlgn="base" hangingPunct="0">
        <a:spcBef>
          <a:spcPct val="0"/>
        </a:spcBef>
        <a:spcAft>
          <a:spcPct val="0"/>
        </a:spcAft>
        <a:defRPr sz="3600" b="1">
          <a:solidFill>
            <a:schemeClr val="bg1"/>
          </a:solidFill>
          <a:latin typeface="Arial" pitchFamily="34" charset="0"/>
        </a:defRPr>
      </a:lvl5pPr>
      <a:lvl6pPr marL="457200" algn="ctr" rtl="0" eaLnBrk="0" fontAlgn="base" hangingPunct="0">
        <a:spcBef>
          <a:spcPct val="0"/>
        </a:spcBef>
        <a:spcAft>
          <a:spcPct val="0"/>
        </a:spcAft>
        <a:defRPr sz="3600" b="1">
          <a:solidFill>
            <a:schemeClr val="bg1"/>
          </a:solidFill>
          <a:latin typeface="Arial" pitchFamily="34" charset="0"/>
        </a:defRPr>
      </a:lvl6pPr>
      <a:lvl7pPr marL="914400" algn="ctr" rtl="0" eaLnBrk="0" fontAlgn="base" hangingPunct="0">
        <a:spcBef>
          <a:spcPct val="0"/>
        </a:spcBef>
        <a:spcAft>
          <a:spcPct val="0"/>
        </a:spcAft>
        <a:defRPr sz="3600" b="1">
          <a:solidFill>
            <a:schemeClr val="bg1"/>
          </a:solidFill>
          <a:latin typeface="Arial" pitchFamily="34" charset="0"/>
        </a:defRPr>
      </a:lvl7pPr>
      <a:lvl8pPr marL="1371600" algn="ctr" rtl="0" eaLnBrk="0" fontAlgn="base" hangingPunct="0">
        <a:spcBef>
          <a:spcPct val="0"/>
        </a:spcBef>
        <a:spcAft>
          <a:spcPct val="0"/>
        </a:spcAft>
        <a:defRPr sz="3600" b="1">
          <a:solidFill>
            <a:schemeClr val="bg1"/>
          </a:solidFill>
          <a:latin typeface="Arial" pitchFamily="34" charset="0"/>
        </a:defRPr>
      </a:lvl8pPr>
      <a:lvl9pPr marL="1828800" algn="ctr" rtl="0" eaLnBrk="0" fontAlgn="base" hangingPunct="0">
        <a:spcBef>
          <a:spcPct val="0"/>
        </a:spcBef>
        <a:spcAft>
          <a:spcPct val="0"/>
        </a:spcAft>
        <a:defRPr sz="3600" b="1">
          <a:solidFill>
            <a:schemeClr val="bg1"/>
          </a:solidFill>
          <a:latin typeface="Arial" pitchFamily="34" charset="0"/>
        </a:defRPr>
      </a:lvl9pPr>
    </p:titleStyle>
    <p:bodyStyle>
      <a:lvl1pPr marL="342900" indent="-342900" algn="l" rtl="0" eaLnBrk="0" fontAlgn="base" hangingPunct="0">
        <a:spcBef>
          <a:spcPct val="20000"/>
        </a:spcBef>
        <a:spcAft>
          <a:spcPct val="0"/>
        </a:spcAft>
        <a:buFont typeface="Times" pitchFamily="18" charset="0"/>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Font typeface="Times" pitchFamily="18" charset="0"/>
        <a:buChar char="•"/>
        <a:defRPr sz="2000" b="1">
          <a:solidFill>
            <a:schemeClr val="bg1"/>
          </a:solidFill>
          <a:latin typeface="+mn-lt"/>
        </a:defRPr>
      </a:lvl2pPr>
      <a:lvl3pPr marL="1143000" indent="-228600" algn="l" rtl="0" eaLnBrk="0" fontAlgn="base" hangingPunct="0">
        <a:spcBef>
          <a:spcPct val="20000"/>
        </a:spcBef>
        <a:spcAft>
          <a:spcPct val="0"/>
        </a:spcAft>
        <a:buFont typeface="Times" pitchFamily="18" charset="0"/>
        <a:buChar char="•"/>
        <a:defRPr sz="2000" b="1">
          <a:solidFill>
            <a:srgbClr val="FFFF00"/>
          </a:solidFill>
          <a:latin typeface="+mn-lt"/>
        </a:defRPr>
      </a:lvl3pPr>
      <a:lvl4pPr marL="1600200" indent="-228600" algn="l" rtl="0" eaLnBrk="0" fontAlgn="base" hangingPunct="0">
        <a:spcBef>
          <a:spcPct val="20000"/>
        </a:spcBef>
        <a:spcAft>
          <a:spcPct val="0"/>
        </a:spcAft>
        <a:buFont typeface="Times" pitchFamily="18" charset="0"/>
        <a:buChar char="•"/>
        <a:defRPr>
          <a:solidFill>
            <a:schemeClr val="bg1"/>
          </a:solidFill>
          <a:latin typeface="+mn-lt"/>
        </a:defRPr>
      </a:lvl4pPr>
      <a:lvl5pPr marL="2057400" indent="-228600" algn="l" rtl="0" eaLnBrk="0" fontAlgn="base" hangingPunct="0">
        <a:spcBef>
          <a:spcPct val="20000"/>
        </a:spcBef>
        <a:spcAft>
          <a:spcPct val="0"/>
        </a:spcAft>
        <a:buFont typeface="Times" pitchFamily="18" charset="0"/>
        <a:buChar char="•"/>
        <a:defRPr>
          <a:solidFill>
            <a:srgbClr val="FFFF00"/>
          </a:solidFill>
          <a:latin typeface="+mn-lt"/>
        </a:defRPr>
      </a:lvl5pPr>
      <a:lvl6pPr marL="2514600" indent="-228600" algn="l" rtl="0" eaLnBrk="0" fontAlgn="base" hangingPunct="0">
        <a:spcBef>
          <a:spcPct val="20000"/>
        </a:spcBef>
        <a:spcAft>
          <a:spcPct val="0"/>
        </a:spcAft>
        <a:buFont typeface="Times" pitchFamily="18" charset="0"/>
        <a:buChar char="•"/>
        <a:defRPr>
          <a:solidFill>
            <a:srgbClr val="FFFF00"/>
          </a:solidFill>
          <a:latin typeface="+mn-lt"/>
        </a:defRPr>
      </a:lvl6pPr>
      <a:lvl7pPr marL="2971800" indent="-228600" algn="l" rtl="0" eaLnBrk="0" fontAlgn="base" hangingPunct="0">
        <a:spcBef>
          <a:spcPct val="20000"/>
        </a:spcBef>
        <a:spcAft>
          <a:spcPct val="0"/>
        </a:spcAft>
        <a:buFont typeface="Times" pitchFamily="18" charset="0"/>
        <a:buChar char="•"/>
        <a:defRPr>
          <a:solidFill>
            <a:srgbClr val="FFFF00"/>
          </a:solidFill>
          <a:latin typeface="+mn-lt"/>
        </a:defRPr>
      </a:lvl7pPr>
      <a:lvl8pPr marL="3429000" indent="-228600" algn="l" rtl="0" eaLnBrk="0" fontAlgn="base" hangingPunct="0">
        <a:spcBef>
          <a:spcPct val="20000"/>
        </a:spcBef>
        <a:spcAft>
          <a:spcPct val="0"/>
        </a:spcAft>
        <a:buFont typeface="Times" pitchFamily="18" charset="0"/>
        <a:buChar char="•"/>
        <a:defRPr>
          <a:solidFill>
            <a:srgbClr val="FFFF00"/>
          </a:solidFill>
          <a:latin typeface="+mn-lt"/>
        </a:defRPr>
      </a:lvl8pPr>
      <a:lvl9pPr marL="3886200" indent="-228600" algn="l" rtl="0" eaLnBrk="0" fontAlgn="base" hangingPunct="0">
        <a:spcBef>
          <a:spcPct val="20000"/>
        </a:spcBef>
        <a:spcAft>
          <a:spcPct val="0"/>
        </a:spcAft>
        <a:buFont typeface="Times" pitchFamily="18" charset="0"/>
        <a:buChar char="•"/>
        <a:defRPr>
          <a:solidFill>
            <a:srgbClr val="FFFF00"/>
          </a:solidFill>
          <a:latin typeface="+mn-lt"/>
        </a:defRPr>
      </a:lvl9pPr>
    </p:bodyStyle>
    <p:otherStyle>
      <a:defPPr>
        <a:defRPr lang="es-ES_trad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jpeg"/><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 Id="rId3"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jpeg"/><Relationship Id="rId3" Type="http://schemas.openxmlformats.org/officeDocument/2006/relationships/image" Target="../media/image20.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 Id="rId3"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4.jpeg"/></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5.wmf"/><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6.jpeg"/><Relationship Id="rId3" Type="http://schemas.openxmlformats.org/officeDocument/2006/relationships/image" Target="../media/image27.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9.jpeg"/></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4.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gif"/><Relationship Id="rId3" Type="http://schemas.openxmlformats.org/officeDocument/2006/relationships/image" Target="../media/image39.gi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eg"/><Relationship Id="rId3" Type="http://schemas.openxmlformats.org/officeDocument/2006/relationships/image" Target="../media/image41.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2.bin"/><Relationship Id="rId4" Type="http://schemas.openxmlformats.org/officeDocument/2006/relationships/image" Target="../media/image43.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6.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3.bin"/><Relationship Id="rId4" Type="http://schemas.openxmlformats.org/officeDocument/2006/relationships/image" Target="../media/image48.png"/><Relationship Id="rId1" Type="http://schemas.openxmlformats.org/officeDocument/2006/relationships/vmlDrawing" Target="../drawings/vmlDrawing3.vml"/><Relationship Id="rId2"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49.png"/><Relationship Id="rId1" Type="http://schemas.microsoft.com/office/2007/relationships/media" Target="file://localhost/PrincipalMac/Cursos_conf_divulga/Suances2009/albedo.avi" TargetMode="External"/><Relationship Id="rId2" Type="http://schemas.openxmlformats.org/officeDocument/2006/relationships/video" Target="file://localhost/PrincipalMac/Cursos_conf_divulga/Suances2009/albedo.avi" TargetMode="Externa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50.png"/><Relationship Id="rId1" Type="http://schemas.microsoft.com/office/2007/relationships/media" Target="file://localhost/PrincipalMac/Cursos_conf_divulga/Suances2009/ondalarga.avi" TargetMode="External"/><Relationship Id="rId2" Type="http://schemas.openxmlformats.org/officeDocument/2006/relationships/video" Target="file://localhost/PrincipalMac/Cursos_conf_divulga/Suances2009/ondalarga.avi" TargetMode="Externa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51.png"/><Relationship Id="rId1" Type="http://schemas.microsoft.com/office/2007/relationships/media" Target="file://localhost/PrincipalMac/Cursos_conf_divulga/Suances2009/neta.avi" TargetMode="External"/><Relationship Id="rId2" Type="http://schemas.openxmlformats.org/officeDocument/2006/relationships/video" Target="file://localhost/PrincipalMac/Cursos_conf_divulga/Suances2009/neta.avi"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2.png"/><Relationship Id="rId3" Type="http://schemas.openxmlformats.org/officeDocument/2006/relationships/image" Target="../media/image53.wmf"/></Relationships>
</file>

<file path=ppt/slides/_rels/slide46.xml.rels><?xml version="1.0" encoding="UTF-8" standalone="yes"?>
<Relationships xmlns="http://schemas.openxmlformats.org/package/2006/relationships"><Relationship Id="rId3" Type="http://schemas.openxmlformats.org/officeDocument/2006/relationships/oleObject" Target="../embeddings/oleObject4.bin"/><Relationship Id="rId4" Type="http://schemas.openxmlformats.org/officeDocument/2006/relationships/image" Target="../media/image54.png"/><Relationship Id="rId1" Type="http://schemas.openxmlformats.org/officeDocument/2006/relationships/vmlDrawing" Target="../drawings/vmlDrawing4.vml"/><Relationship Id="rId2"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5.jpeg"/><Relationship Id="rId3" Type="http://schemas.openxmlformats.org/officeDocument/2006/relationships/image" Target="../media/image56.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7.png"/></Relationships>
</file>

<file path=ppt/slides/_rels/slide53.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58.png"/><Relationship Id="rId1" Type="http://schemas.microsoft.com/office/2007/relationships/media" Target="file://localhost/PrincipalMac/Cursos_conf_divulga/Presentaciones/FMA_UOM_2008/Sergio%20Alonso/Animaciones/precip.avi" TargetMode="External"/><Relationship Id="rId2" Type="http://schemas.openxmlformats.org/officeDocument/2006/relationships/video" Target="file://localhost/PrincipalMac/Cursos_conf_divulga/Presentaciones/FMA_UOM_2008/Sergio%20Alonso/Animaciones/precip.avi" TargetMode="External"/></Relationships>
</file>

<file path=ppt/slides/_rels/slide54.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59.png"/><Relationship Id="rId1" Type="http://schemas.microsoft.com/office/2007/relationships/media" Target="file://localhost/PrincipalMac/Cursos_conf_divulga/Presentaciones/FMA_UOM_2008/Sergio%20Alonso/Animaciones/pmenose.avi" TargetMode="External"/><Relationship Id="rId2" Type="http://schemas.openxmlformats.org/officeDocument/2006/relationships/video" Target="file://localhost/PrincipalMac/Cursos_conf_divulga/Presentaciones/FMA_UOM_2008/Sergio%20Alonso/Animaciones/pmenose.avi" TargetMode="External"/></Relationships>
</file>

<file path=ppt/slides/_rels/slide55.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60.png"/><Relationship Id="rId1" Type="http://schemas.microsoft.com/office/2007/relationships/media" Target="file://localhost/PrincipalMac/Cursos_conf_divulga/Presentaciones/FMA_UOM_2008/Sergio%20Alonso/Animaciones/escorr.avi" TargetMode="External"/><Relationship Id="rId2" Type="http://schemas.openxmlformats.org/officeDocument/2006/relationships/video" Target="file://localhost/PrincipalMac/Cursos_conf_divulga/Presentaciones/FMA_UOM_2008/Sergio%20Alonso/Animaciones/escorr.avi" TargetMode="External"/></Relationships>
</file>

<file path=ppt/slides/_rels/slide56.xml.rels><?xml version="1.0" encoding="UTF-8" standalone="yes"?>
<Relationships xmlns="http://schemas.openxmlformats.org/package/2006/relationships"><Relationship Id="rId3" Type="http://schemas.openxmlformats.org/officeDocument/2006/relationships/slideLayout" Target="../slideLayouts/slideLayout7.xml"/><Relationship Id="rId4" Type="http://schemas.openxmlformats.org/officeDocument/2006/relationships/image" Target="../media/image61.png"/><Relationship Id="rId1" Type="http://schemas.microsoft.com/office/2007/relationships/media" Target="file://localhost/PrincipalMac/Cursos_conf_divulga/Presentaciones/FMA_UOM_2008/Sergio%20Alonso/Animaciones/humedsuelo.avi" TargetMode="External"/><Relationship Id="rId2" Type="http://schemas.openxmlformats.org/officeDocument/2006/relationships/video" Target="file://localhost/PrincipalMac/Cursos_conf_divulga/Presentaciones/FMA_UOM_2008/Sergio%20Alonso/Animaciones/humedsuelo.avi" TargetMode="Externa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2.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4.png"/><Relationship Id="rId3" Type="http://schemas.openxmlformats.org/officeDocument/2006/relationships/image" Target="../media/image65.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6.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txBox="1">
            <a:spLocks noChangeArrowheads="1"/>
          </p:cNvSpPr>
          <p:nvPr/>
        </p:nvSpPr>
        <p:spPr>
          <a:xfrm>
            <a:off x="0" y="228600"/>
            <a:ext cx="9144000" cy="5165725"/>
          </a:xfrm>
          <a:prstGeom prst="rect">
            <a:avLst/>
          </a:prstGeom>
        </p:spPr>
        <p:txBody>
          <a:bodyPr/>
          <a:lstStyle/>
          <a:p>
            <a:pPr algn="ctr" eaLnBrk="0" fontAlgn="base" hangingPunct="0">
              <a:spcBef>
                <a:spcPct val="0"/>
              </a:spcBef>
              <a:spcAft>
                <a:spcPct val="0"/>
              </a:spcAft>
              <a:buFont typeface="Times" pitchFamily="18" charset="0"/>
              <a:buNone/>
              <a:defRPr/>
            </a:pPr>
            <a:r>
              <a:rPr lang="es-ES_tradnl" sz="6600" b="1" kern="0" dirty="0" smtClean="0">
                <a:solidFill>
                  <a:srgbClr val="FFFF00"/>
                </a:solidFill>
              </a:rPr>
              <a:t>Atmósfera y Sistema Climático</a:t>
            </a:r>
          </a:p>
          <a:p>
            <a:pPr algn="ctr" eaLnBrk="0" fontAlgn="base" hangingPunct="0">
              <a:spcBef>
                <a:spcPct val="0"/>
              </a:spcBef>
              <a:spcAft>
                <a:spcPct val="0"/>
              </a:spcAft>
              <a:buFont typeface="Times" pitchFamily="18" charset="0"/>
              <a:buNone/>
              <a:defRPr/>
            </a:pPr>
            <a:endParaRPr lang="es-ES_tradnl" sz="4000" b="1" kern="0" dirty="0" smtClean="0">
              <a:solidFill>
                <a:srgbClr val="FFFF00"/>
              </a:solidFill>
            </a:endParaRPr>
          </a:p>
          <a:p>
            <a:pPr algn="ctr" eaLnBrk="0" fontAlgn="base" hangingPunct="0">
              <a:spcBef>
                <a:spcPct val="0"/>
              </a:spcBef>
              <a:spcAft>
                <a:spcPct val="0"/>
              </a:spcAft>
              <a:defRPr/>
            </a:pPr>
            <a:r>
              <a:rPr lang="es-ES_tradnl" sz="3200" b="1" dirty="0" err="1" smtClean="0">
                <a:solidFill>
                  <a:schemeClr val="accent3"/>
                </a:solidFill>
              </a:rPr>
              <a:t>Predicció</a:t>
            </a:r>
            <a:r>
              <a:rPr lang="es-ES_tradnl" sz="3200" b="1" dirty="0" smtClean="0">
                <a:solidFill>
                  <a:schemeClr val="accent3"/>
                </a:solidFill>
              </a:rPr>
              <a:t> </a:t>
            </a:r>
            <a:r>
              <a:rPr lang="es-ES_tradnl" sz="3200" b="1" dirty="0">
                <a:solidFill>
                  <a:schemeClr val="accent3"/>
                </a:solidFill>
              </a:rPr>
              <a:t>del </a:t>
            </a:r>
            <a:r>
              <a:rPr lang="es-ES_tradnl" sz="3200" b="1" dirty="0" err="1">
                <a:solidFill>
                  <a:schemeClr val="accent3"/>
                </a:solidFill>
              </a:rPr>
              <a:t>temps</a:t>
            </a:r>
            <a:r>
              <a:rPr lang="es-ES_tradnl" sz="3200" b="1" dirty="0">
                <a:solidFill>
                  <a:schemeClr val="accent3"/>
                </a:solidFill>
              </a:rPr>
              <a:t> i el clima: </a:t>
            </a:r>
            <a:r>
              <a:rPr lang="es-ES_tradnl" sz="3200" b="1" dirty="0" err="1">
                <a:solidFill>
                  <a:schemeClr val="accent3"/>
                </a:solidFill>
              </a:rPr>
              <a:t>mètodes</a:t>
            </a:r>
            <a:r>
              <a:rPr lang="es-ES_tradnl" sz="3200" b="1" dirty="0">
                <a:solidFill>
                  <a:schemeClr val="accent3"/>
                </a:solidFill>
              </a:rPr>
              <a:t> </a:t>
            </a:r>
            <a:r>
              <a:rPr lang="es-ES_tradnl" sz="3200" b="1" dirty="0" err="1">
                <a:solidFill>
                  <a:schemeClr val="accent3"/>
                </a:solidFill>
              </a:rPr>
              <a:t>actuals</a:t>
            </a:r>
            <a:endParaRPr lang="es-ES_tradnl" sz="3200" b="1" dirty="0">
              <a:solidFill>
                <a:schemeClr val="accent3"/>
              </a:solidFill>
            </a:endParaRPr>
          </a:p>
          <a:p>
            <a:pPr algn="ctr" eaLnBrk="0" fontAlgn="base" hangingPunct="0">
              <a:spcBef>
                <a:spcPct val="0"/>
              </a:spcBef>
              <a:spcAft>
                <a:spcPct val="0"/>
              </a:spcAft>
              <a:defRPr/>
            </a:pPr>
            <a:endParaRPr lang="es-ES_tradnl" sz="2400" b="1" kern="0" dirty="0" smtClean="0">
              <a:solidFill>
                <a:srgbClr val="FFFFFF"/>
              </a:solidFill>
            </a:endParaRPr>
          </a:p>
          <a:p>
            <a:pPr algn="ctr" eaLnBrk="0" fontAlgn="base" hangingPunct="0">
              <a:spcBef>
                <a:spcPct val="0"/>
              </a:spcBef>
              <a:spcAft>
                <a:spcPct val="0"/>
              </a:spcAft>
              <a:defRPr/>
            </a:pPr>
            <a:r>
              <a:rPr lang="es-ES_tradnl" sz="2400" b="1" kern="0" dirty="0" err="1" smtClean="0">
                <a:solidFill>
                  <a:srgbClr val="FFFFFF"/>
                </a:solidFill>
              </a:rPr>
              <a:t>Universitat</a:t>
            </a:r>
            <a:r>
              <a:rPr lang="es-ES_tradnl" sz="2400" b="1" kern="0" dirty="0" smtClean="0">
                <a:solidFill>
                  <a:srgbClr val="FFFFFF"/>
                </a:solidFill>
              </a:rPr>
              <a:t> </a:t>
            </a:r>
            <a:r>
              <a:rPr lang="es-ES_tradnl" sz="2400" b="1" kern="0" dirty="0" err="1" smtClean="0">
                <a:solidFill>
                  <a:srgbClr val="FFFFFF"/>
                </a:solidFill>
              </a:rPr>
              <a:t>d’Estiu</a:t>
            </a:r>
            <a:r>
              <a:rPr lang="es-ES_tradnl" sz="2400" b="1" kern="0" dirty="0" smtClean="0">
                <a:solidFill>
                  <a:srgbClr val="FFFFFF"/>
                </a:solidFill>
              </a:rPr>
              <a:t> 2013. Palma,  1 de </a:t>
            </a:r>
            <a:r>
              <a:rPr lang="es-ES_tradnl" sz="2400" b="1" kern="0" dirty="0" err="1" smtClean="0">
                <a:solidFill>
                  <a:srgbClr val="FFFFFF"/>
                </a:solidFill>
              </a:rPr>
              <a:t>Juliol</a:t>
            </a:r>
            <a:r>
              <a:rPr lang="es-ES_tradnl" sz="2400" b="1" kern="0" dirty="0" smtClean="0">
                <a:solidFill>
                  <a:srgbClr val="FFFFFF"/>
                </a:solidFill>
              </a:rPr>
              <a:t> de 2013</a:t>
            </a:r>
            <a:endParaRPr lang="es-ES_tradnl" sz="2400" b="1" kern="0" dirty="0">
              <a:solidFill>
                <a:srgbClr val="FFFFFF"/>
              </a:solidFill>
            </a:endParaRPr>
          </a:p>
        </p:txBody>
      </p:sp>
      <p:grpSp>
        <p:nvGrpSpPr>
          <p:cNvPr id="2" name="Group 11"/>
          <p:cNvGrpSpPr>
            <a:grpSpLocks/>
          </p:cNvGrpSpPr>
          <p:nvPr/>
        </p:nvGrpSpPr>
        <p:grpSpPr bwMode="auto">
          <a:xfrm>
            <a:off x="4954588" y="5437188"/>
            <a:ext cx="4189412" cy="954087"/>
            <a:chOff x="3121" y="3285"/>
            <a:chExt cx="2639" cy="601"/>
          </a:xfrm>
        </p:grpSpPr>
        <p:sp>
          <p:nvSpPr>
            <p:cNvPr id="13316" name="Text Box 7"/>
            <p:cNvSpPr txBox="1">
              <a:spLocks noChangeArrowheads="1"/>
            </p:cNvSpPr>
            <p:nvPr/>
          </p:nvSpPr>
          <p:spPr bwMode="auto">
            <a:xfrm>
              <a:off x="3128" y="3285"/>
              <a:ext cx="2632" cy="582"/>
            </a:xfrm>
            <a:prstGeom prst="rect">
              <a:avLst/>
            </a:prstGeom>
            <a:solidFill>
              <a:schemeClr val="bg1"/>
            </a:solidFill>
            <a:ln w="9525" algn="ctr">
              <a:noFill/>
              <a:miter lim="800000"/>
              <a:headEnd/>
              <a:tailEnd/>
            </a:ln>
          </p:spPr>
          <p:txBody>
            <a:bodyPr>
              <a:spAutoFit/>
            </a:bodyPr>
            <a:lstStyle/>
            <a:p>
              <a:pPr marL="342900" indent="-342900" eaLnBrk="0" fontAlgn="base" hangingPunct="0">
                <a:spcBef>
                  <a:spcPct val="50000"/>
                </a:spcBef>
                <a:spcAft>
                  <a:spcPct val="0"/>
                </a:spcAft>
                <a:buFont typeface="Times" pitchFamily="18" charset="0"/>
                <a:buNone/>
              </a:pPr>
              <a:r>
                <a:rPr lang="es-ES_tradnl" sz="2000" dirty="0">
                  <a:solidFill>
                    <a:srgbClr val="000000"/>
                  </a:solidFill>
                </a:rPr>
                <a:t>		Sergio Alonso </a:t>
              </a:r>
              <a:r>
                <a:rPr lang="es-ES_tradnl" sz="2000" dirty="0" err="1">
                  <a:solidFill>
                    <a:srgbClr val="000000"/>
                  </a:solidFill>
                </a:rPr>
                <a:t>Oroza</a:t>
              </a:r>
              <a:endParaRPr lang="es-ES_tradnl" sz="2000" dirty="0">
                <a:solidFill>
                  <a:srgbClr val="000000"/>
                </a:solidFill>
              </a:endParaRPr>
            </a:p>
            <a:p>
              <a:pPr marL="342900" indent="-342900" eaLnBrk="0" fontAlgn="base" hangingPunct="0">
                <a:lnSpc>
                  <a:spcPct val="50000"/>
                </a:lnSpc>
                <a:spcBef>
                  <a:spcPct val="50000"/>
                </a:spcBef>
                <a:spcAft>
                  <a:spcPct val="0"/>
                </a:spcAft>
                <a:buFont typeface="Times" pitchFamily="18" charset="0"/>
                <a:buNone/>
              </a:pPr>
              <a:r>
                <a:rPr lang="es-ES_tradnl" sz="2000" dirty="0">
                  <a:solidFill>
                    <a:srgbClr val="000000"/>
                  </a:solidFill>
                </a:rPr>
                <a:t>		</a:t>
              </a:r>
              <a:r>
                <a:rPr lang="es-ES_tradnl" sz="1400" b="1" dirty="0" err="1">
                  <a:solidFill>
                    <a:srgbClr val="000000"/>
                  </a:solidFill>
                </a:rPr>
                <a:t>Universitat</a:t>
              </a:r>
              <a:r>
                <a:rPr lang="es-ES_tradnl" sz="1400" b="1" dirty="0">
                  <a:solidFill>
                    <a:srgbClr val="000000"/>
                  </a:solidFill>
                </a:rPr>
                <a:t> de les       IMEDEA</a:t>
              </a:r>
            </a:p>
            <a:p>
              <a:pPr marL="342900" indent="-342900" eaLnBrk="0" fontAlgn="base" hangingPunct="0">
                <a:lnSpc>
                  <a:spcPct val="50000"/>
                </a:lnSpc>
                <a:spcBef>
                  <a:spcPct val="50000"/>
                </a:spcBef>
                <a:spcAft>
                  <a:spcPct val="0"/>
                </a:spcAft>
                <a:buFont typeface="Times" pitchFamily="18" charset="0"/>
                <a:buNone/>
              </a:pPr>
              <a:r>
                <a:rPr lang="es-ES_tradnl" sz="1400" b="1" dirty="0">
                  <a:solidFill>
                    <a:srgbClr val="000000"/>
                  </a:solidFill>
                </a:rPr>
                <a:t>		Illes Balears                </a:t>
              </a:r>
              <a:r>
                <a:rPr lang="es-ES_tradnl" sz="1400" b="1" dirty="0" smtClean="0">
                  <a:solidFill>
                    <a:srgbClr val="000000"/>
                  </a:solidFill>
                </a:rPr>
                <a:t>CSIC-UIB</a:t>
              </a:r>
              <a:endParaRPr lang="es-ES" sz="1400" b="1" dirty="0">
                <a:solidFill>
                  <a:srgbClr val="000000"/>
                </a:solidFill>
              </a:endParaRPr>
            </a:p>
          </p:txBody>
        </p:sp>
        <p:pic>
          <p:nvPicPr>
            <p:cNvPr id="13317" name="Picture 10"/>
            <p:cNvPicPr>
              <a:picLocks noChangeAspect="1" noChangeArrowheads="1"/>
            </p:cNvPicPr>
            <p:nvPr/>
          </p:nvPicPr>
          <p:blipFill>
            <a:blip r:embed="rId2" cstate="print"/>
            <a:srcRect/>
            <a:stretch>
              <a:fillRect/>
            </a:stretch>
          </p:blipFill>
          <p:spPr bwMode="auto">
            <a:xfrm>
              <a:off x="3121" y="3339"/>
              <a:ext cx="624" cy="547"/>
            </a:xfrm>
            <a:prstGeom prst="rect">
              <a:avLst/>
            </a:prstGeom>
            <a:noFill/>
            <a:ln w="9525">
              <a:noFill/>
              <a:miter lim="800000"/>
              <a:headEnd/>
              <a:tailEnd/>
            </a:ln>
          </p:spPr>
        </p:pic>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Tmaxm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244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5" name="Picture 3" descr="TERMO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124200"/>
            <a:ext cx="3505200" cy="229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6" name="Text Box 4"/>
          <p:cNvSpPr txBox="1">
            <a:spLocks noChangeArrowheads="1"/>
          </p:cNvSpPr>
          <p:nvPr/>
        </p:nvSpPr>
        <p:spPr bwMode="auto">
          <a:xfrm>
            <a:off x="0" y="5589240"/>
            <a:ext cx="49530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dirty="0">
                <a:solidFill>
                  <a:srgbClr val="66FF33"/>
                </a:solidFill>
              </a:rPr>
              <a:t>Termómetro de máxima y mínima</a:t>
            </a:r>
          </a:p>
          <a:p>
            <a:pPr eaLnBrk="1" hangingPunct="1">
              <a:spcBef>
                <a:spcPct val="50000"/>
              </a:spcBef>
            </a:pPr>
            <a:r>
              <a:rPr lang="es-ES" dirty="0">
                <a:solidFill>
                  <a:srgbClr val="66FF33"/>
                </a:solidFill>
              </a:rPr>
              <a:t>Termógrafo</a:t>
            </a:r>
          </a:p>
        </p:txBody>
      </p:sp>
      <p:sp>
        <p:nvSpPr>
          <p:cNvPr id="23557" name="Text Box 5"/>
          <p:cNvSpPr txBox="1">
            <a:spLocks noChangeArrowheads="1"/>
          </p:cNvSpPr>
          <p:nvPr/>
        </p:nvSpPr>
        <p:spPr bwMode="auto">
          <a:xfrm>
            <a:off x="5029200" y="260648"/>
            <a:ext cx="4114800" cy="4995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sz="2800" b="1" dirty="0">
                <a:solidFill>
                  <a:srgbClr val="66FF33"/>
                </a:solidFill>
              </a:rPr>
              <a:t>Temperatura</a:t>
            </a:r>
          </a:p>
          <a:p>
            <a:pPr eaLnBrk="1" hangingPunct="1">
              <a:lnSpc>
                <a:spcPct val="50000"/>
              </a:lnSpc>
              <a:spcBef>
                <a:spcPct val="50000"/>
              </a:spcBef>
            </a:pPr>
            <a:r>
              <a:rPr lang="es-ES" sz="2800" dirty="0">
                <a:solidFill>
                  <a:srgbClr val="66FF33"/>
                </a:solidFill>
              </a:rPr>
              <a:t>(del aire a la sombra)</a:t>
            </a:r>
          </a:p>
          <a:p>
            <a:pPr eaLnBrk="1" hangingPunct="1">
              <a:lnSpc>
                <a:spcPct val="0"/>
              </a:lnSpc>
              <a:spcBef>
                <a:spcPct val="50000"/>
              </a:spcBef>
            </a:pPr>
            <a:endParaRPr lang="es-ES" sz="2800" dirty="0">
              <a:solidFill>
                <a:srgbClr val="66FF33"/>
              </a:solidFill>
            </a:endParaRPr>
          </a:p>
          <a:p>
            <a:pPr eaLnBrk="1" hangingPunct="1">
              <a:spcBef>
                <a:spcPct val="50000"/>
              </a:spcBef>
            </a:pPr>
            <a:r>
              <a:rPr lang="es-ES" dirty="0">
                <a:solidFill>
                  <a:srgbClr val="66FF33"/>
                </a:solidFill>
              </a:rPr>
              <a:t>Es una medida de la energía interna del aire.</a:t>
            </a:r>
          </a:p>
          <a:p>
            <a:pPr eaLnBrk="1" hangingPunct="1">
              <a:spcBef>
                <a:spcPct val="50000"/>
              </a:spcBef>
            </a:pPr>
            <a:r>
              <a:rPr lang="es-ES" dirty="0">
                <a:solidFill>
                  <a:srgbClr val="66FF33"/>
                </a:solidFill>
              </a:rPr>
              <a:t>La unidad física es el Kelvin (K). Se usan normalmente valores empíricos, con escalas establecidas por convenio. Las más corrientes: Celsius (</a:t>
            </a:r>
            <a:r>
              <a:rPr lang="es-ES" dirty="0" err="1">
                <a:solidFill>
                  <a:srgbClr val="66FF33"/>
                </a:solidFill>
              </a:rPr>
              <a:t>ºC</a:t>
            </a:r>
            <a:r>
              <a:rPr lang="es-ES" dirty="0">
                <a:solidFill>
                  <a:srgbClr val="66FF33"/>
                </a:solidFill>
              </a:rPr>
              <a:t>) y Fahrenheit (</a:t>
            </a:r>
            <a:r>
              <a:rPr lang="es-ES" dirty="0" err="1">
                <a:solidFill>
                  <a:srgbClr val="66FF33"/>
                </a:solidFill>
              </a:rPr>
              <a:t>ºF</a:t>
            </a:r>
            <a:r>
              <a:rPr lang="es-ES" dirty="0">
                <a:solidFill>
                  <a:srgbClr val="66FF33"/>
                </a:solidFill>
              </a:rPr>
              <a:t>).</a:t>
            </a:r>
          </a:p>
          <a:p>
            <a:pPr eaLnBrk="1" hangingPunct="1">
              <a:spcBef>
                <a:spcPct val="50000"/>
              </a:spcBef>
            </a:pPr>
            <a:r>
              <a:rPr lang="es-ES" dirty="0" err="1">
                <a:solidFill>
                  <a:srgbClr val="66FF33"/>
                </a:solidFill>
              </a:rPr>
              <a:t>t</a:t>
            </a:r>
            <a:r>
              <a:rPr lang="es-ES" baseline="-25000" dirty="0" err="1">
                <a:solidFill>
                  <a:srgbClr val="66FF33"/>
                </a:solidFill>
              </a:rPr>
              <a:t>F</a:t>
            </a:r>
            <a:r>
              <a:rPr lang="es-ES" dirty="0">
                <a:solidFill>
                  <a:srgbClr val="66FF33"/>
                </a:solidFill>
              </a:rPr>
              <a:t> = 1.8 </a:t>
            </a:r>
            <a:r>
              <a:rPr lang="es-ES" dirty="0" err="1">
                <a:solidFill>
                  <a:srgbClr val="66FF33"/>
                </a:solidFill>
              </a:rPr>
              <a:t>t</a:t>
            </a:r>
            <a:r>
              <a:rPr lang="es-ES" baseline="-25000" dirty="0" err="1">
                <a:solidFill>
                  <a:srgbClr val="66FF33"/>
                </a:solidFill>
              </a:rPr>
              <a:t>C</a:t>
            </a:r>
            <a:r>
              <a:rPr lang="es-ES" dirty="0">
                <a:solidFill>
                  <a:srgbClr val="66FF33"/>
                </a:solidFill>
              </a:rPr>
              <a:t> + 32</a:t>
            </a:r>
          </a:p>
        </p:txBody>
      </p:sp>
    </p:spTree>
    <p:extLst>
      <p:ext uri="{BB962C8B-B14F-4D97-AF65-F5344CB8AC3E}">
        <p14:creationId xmlns:p14="http://schemas.microsoft.com/office/powerpoint/2010/main" val="396819158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PLUVIO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073400"/>
            <a:ext cx="1603375" cy="279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79" name="Picture 3" descr="PLUVIO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028825"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0" name="Text Box 4"/>
          <p:cNvSpPr txBox="1">
            <a:spLocks noChangeArrowheads="1"/>
          </p:cNvSpPr>
          <p:nvPr/>
        </p:nvSpPr>
        <p:spPr bwMode="auto">
          <a:xfrm>
            <a:off x="0" y="5949280"/>
            <a:ext cx="7086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dirty="0">
                <a:solidFill>
                  <a:srgbClr val="66FF33"/>
                </a:solidFill>
              </a:rPr>
              <a:t>Pluviómetro					Heliógrafo</a:t>
            </a:r>
          </a:p>
        </p:txBody>
      </p:sp>
      <p:sp>
        <p:nvSpPr>
          <p:cNvPr id="24581" name="Text Box 5"/>
          <p:cNvSpPr txBox="1">
            <a:spLocks noChangeArrowheads="1"/>
          </p:cNvSpPr>
          <p:nvPr/>
        </p:nvSpPr>
        <p:spPr bwMode="auto">
          <a:xfrm>
            <a:off x="2514600" y="0"/>
            <a:ext cx="66294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sz="2800" b="1" dirty="0">
                <a:solidFill>
                  <a:srgbClr val="66FF33"/>
                </a:solidFill>
              </a:rPr>
              <a:t>Precipitación</a:t>
            </a:r>
          </a:p>
          <a:p>
            <a:pPr eaLnBrk="1" hangingPunct="1">
              <a:spcBef>
                <a:spcPct val="50000"/>
              </a:spcBef>
            </a:pPr>
            <a:r>
              <a:rPr lang="es-ES" dirty="0">
                <a:solidFill>
                  <a:srgbClr val="66FF33"/>
                </a:solidFill>
              </a:rPr>
              <a:t>Lluvia recogida por unidad de superficie</a:t>
            </a:r>
          </a:p>
          <a:p>
            <a:pPr eaLnBrk="1" hangingPunct="1">
              <a:spcBef>
                <a:spcPct val="50000"/>
              </a:spcBef>
            </a:pPr>
            <a:r>
              <a:rPr lang="es-ES" dirty="0">
                <a:solidFill>
                  <a:srgbClr val="66FF33"/>
                </a:solidFill>
              </a:rPr>
              <a:t>Se expresa de tres formas, que son numéricamente equivalentes:</a:t>
            </a:r>
          </a:p>
          <a:p>
            <a:pPr eaLnBrk="1" hangingPunct="1">
              <a:spcBef>
                <a:spcPct val="50000"/>
              </a:spcBef>
            </a:pPr>
            <a:r>
              <a:rPr lang="es-ES" dirty="0">
                <a:solidFill>
                  <a:srgbClr val="66FF33"/>
                </a:solidFill>
              </a:rPr>
              <a:t>mm (de columna líquida), l/m</a:t>
            </a:r>
            <a:r>
              <a:rPr lang="es-ES" baseline="30000" dirty="0">
                <a:solidFill>
                  <a:srgbClr val="66FF33"/>
                </a:solidFill>
              </a:rPr>
              <a:t>2</a:t>
            </a:r>
            <a:r>
              <a:rPr lang="es-ES" dirty="0">
                <a:solidFill>
                  <a:srgbClr val="66FF33"/>
                </a:solidFill>
              </a:rPr>
              <a:t> y kg/m</a:t>
            </a:r>
            <a:r>
              <a:rPr lang="es-ES" baseline="30000" dirty="0">
                <a:solidFill>
                  <a:srgbClr val="66FF33"/>
                </a:solidFill>
              </a:rPr>
              <a:t>2</a:t>
            </a:r>
            <a:endParaRPr lang="es-ES" dirty="0">
              <a:solidFill>
                <a:srgbClr val="66FF33"/>
              </a:solidFill>
            </a:endParaRPr>
          </a:p>
          <a:p>
            <a:pPr eaLnBrk="1" hangingPunct="1">
              <a:spcBef>
                <a:spcPct val="50000"/>
              </a:spcBef>
            </a:pPr>
            <a:endParaRPr lang="es-ES" dirty="0">
              <a:solidFill>
                <a:srgbClr val="66FF33"/>
              </a:solidFill>
            </a:endParaRPr>
          </a:p>
          <a:p>
            <a:pPr eaLnBrk="1" hangingPunct="1">
              <a:spcBef>
                <a:spcPct val="50000"/>
              </a:spcBef>
            </a:pPr>
            <a:endParaRPr lang="es-ES" dirty="0">
              <a:solidFill>
                <a:srgbClr val="66FF33"/>
              </a:solidFill>
            </a:endParaRPr>
          </a:p>
          <a:p>
            <a:pPr eaLnBrk="1" hangingPunct="1">
              <a:spcBef>
                <a:spcPct val="50000"/>
              </a:spcBef>
            </a:pPr>
            <a:endParaRPr lang="es-ES" dirty="0">
              <a:solidFill>
                <a:srgbClr val="66FF33"/>
              </a:solidFill>
            </a:endParaRPr>
          </a:p>
          <a:p>
            <a:pPr eaLnBrk="1" hangingPunct="1">
              <a:spcBef>
                <a:spcPct val="50000"/>
              </a:spcBef>
            </a:pPr>
            <a:r>
              <a:rPr lang="es-ES" sz="2800" dirty="0">
                <a:solidFill>
                  <a:srgbClr val="66FF33"/>
                </a:solidFill>
              </a:rPr>
              <a:t>		</a:t>
            </a:r>
            <a:r>
              <a:rPr lang="es-ES" sz="2800" b="1" dirty="0">
                <a:solidFill>
                  <a:srgbClr val="66FF33"/>
                </a:solidFill>
              </a:rPr>
              <a:t>Insolación</a:t>
            </a:r>
          </a:p>
          <a:p>
            <a:pPr eaLnBrk="1" hangingPunct="1">
              <a:spcBef>
                <a:spcPct val="50000"/>
              </a:spcBef>
            </a:pPr>
            <a:r>
              <a:rPr lang="es-ES" dirty="0">
                <a:solidFill>
                  <a:srgbClr val="66FF33"/>
                </a:solidFill>
              </a:rPr>
              <a:t>		Número de horas de sol</a:t>
            </a:r>
          </a:p>
        </p:txBody>
      </p:sp>
      <p:pic>
        <p:nvPicPr>
          <p:cNvPr id="24582" name="Picture 6" descr="HELIO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77113" y="4495800"/>
            <a:ext cx="1743075" cy="231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670606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barome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92246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Text Box 3"/>
          <p:cNvSpPr txBox="1">
            <a:spLocks noChangeArrowheads="1"/>
          </p:cNvSpPr>
          <p:nvPr/>
        </p:nvSpPr>
        <p:spPr bwMode="auto">
          <a:xfrm>
            <a:off x="2843808" y="5661248"/>
            <a:ext cx="5486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dirty="0">
                <a:solidFill>
                  <a:srgbClr val="66FF33"/>
                </a:solidFill>
              </a:rPr>
              <a:t>Barómetros de mercurio y aneroide</a:t>
            </a:r>
          </a:p>
          <a:p>
            <a:pPr eaLnBrk="1" hangingPunct="1">
              <a:lnSpc>
                <a:spcPct val="30000"/>
              </a:lnSpc>
              <a:spcBef>
                <a:spcPct val="50000"/>
              </a:spcBef>
            </a:pPr>
            <a:r>
              <a:rPr lang="es-ES" dirty="0" err="1">
                <a:solidFill>
                  <a:srgbClr val="66FF33"/>
                </a:solidFill>
              </a:rPr>
              <a:t>Microbarógrafo</a:t>
            </a:r>
            <a:endParaRPr lang="es-ES" dirty="0">
              <a:solidFill>
                <a:srgbClr val="66FF33"/>
              </a:solidFill>
            </a:endParaRPr>
          </a:p>
        </p:txBody>
      </p:sp>
      <p:sp>
        <p:nvSpPr>
          <p:cNvPr id="25604" name="Text Box 4"/>
          <p:cNvSpPr txBox="1">
            <a:spLocks noChangeArrowheads="1"/>
          </p:cNvSpPr>
          <p:nvPr/>
        </p:nvSpPr>
        <p:spPr bwMode="auto">
          <a:xfrm>
            <a:off x="3272532" y="188640"/>
            <a:ext cx="586740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sz="2800" b="1" dirty="0">
                <a:solidFill>
                  <a:srgbClr val="66FF33"/>
                </a:solidFill>
              </a:rPr>
              <a:t>Presión atmosférica</a:t>
            </a:r>
          </a:p>
          <a:p>
            <a:pPr eaLnBrk="1" hangingPunct="1">
              <a:spcBef>
                <a:spcPct val="50000"/>
              </a:spcBef>
            </a:pPr>
            <a:r>
              <a:rPr lang="es-ES" dirty="0">
                <a:solidFill>
                  <a:srgbClr val="66FF33"/>
                </a:solidFill>
              </a:rPr>
              <a:t>Fuerza que ejerce la atmósfera sobre una unidad de superficie. A nivel intuitivo: peso de una columna de aire de sección unidad.</a:t>
            </a:r>
          </a:p>
          <a:p>
            <a:pPr eaLnBrk="1" hangingPunct="1">
              <a:spcBef>
                <a:spcPct val="50000"/>
              </a:spcBef>
            </a:pPr>
            <a:endParaRPr lang="es-ES" dirty="0">
              <a:solidFill>
                <a:srgbClr val="66FF33"/>
              </a:solidFill>
            </a:endParaRPr>
          </a:p>
          <a:p>
            <a:pPr eaLnBrk="1" hangingPunct="1">
              <a:lnSpc>
                <a:spcPct val="90000"/>
              </a:lnSpc>
              <a:spcBef>
                <a:spcPct val="50000"/>
              </a:spcBef>
            </a:pPr>
            <a:r>
              <a:rPr lang="es-ES" dirty="0">
                <a:solidFill>
                  <a:srgbClr val="66FF33"/>
                </a:solidFill>
              </a:rPr>
              <a:t>Unidad: Pascal (</a:t>
            </a:r>
            <a:r>
              <a:rPr lang="es-ES" dirty="0" err="1">
                <a:solidFill>
                  <a:srgbClr val="66FF33"/>
                </a:solidFill>
              </a:rPr>
              <a:t>Pa</a:t>
            </a:r>
            <a:r>
              <a:rPr lang="es-ES" dirty="0">
                <a:solidFill>
                  <a:srgbClr val="66FF33"/>
                </a:solidFill>
              </a:rPr>
              <a:t>). Fuerza de 1 N sobre 1 m</a:t>
            </a:r>
            <a:r>
              <a:rPr lang="es-ES" baseline="30000" dirty="0">
                <a:solidFill>
                  <a:srgbClr val="66FF33"/>
                </a:solidFill>
              </a:rPr>
              <a:t>2</a:t>
            </a:r>
            <a:endParaRPr lang="es-ES" dirty="0">
              <a:solidFill>
                <a:srgbClr val="66FF33"/>
              </a:solidFill>
            </a:endParaRPr>
          </a:p>
          <a:p>
            <a:pPr eaLnBrk="1" hangingPunct="1">
              <a:lnSpc>
                <a:spcPct val="90000"/>
              </a:lnSpc>
              <a:spcBef>
                <a:spcPct val="50000"/>
              </a:spcBef>
            </a:pPr>
            <a:r>
              <a:rPr lang="es-ES" dirty="0">
                <a:solidFill>
                  <a:srgbClr val="66FF33"/>
                </a:solidFill>
              </a:rPr>
              <a:t>Otras unidades:</a:t>
            </a:r>
          </a:p>
          <a:p>
            <a:pPr eaLnBrk="1" hangingPunct="1">
              <a:lnSpc>
                <a:spcPct val="90000"/>
              </a:lnSpc>
              <a:spcBef>
                <a:spcPct val="50000"/>
              </a:spcBef>
            </a:pPr>
            <a:r>
              <a:rPr lang="es-ES" dirty="0">
                <a:solidFill>
                  <a:srgbClr val="66FF33"/>
                </a:solidFill>
              </a:rPr>
              <a:t>milibar (mbar). Equivale a 100 </a:t>
            </a:r>
            <a:r>
              <a:rPr lang="es-ES" dirty="0" err="1">
                <a:solidFill>
                  <a:srgbClr val="66FF33"/>
                </a:solidFill>
              </a:rPr>
              <a:t>Pa</a:t>
            </a:r>
            <a:r>
              <a:rPr lang="es-ES" dirty="0">
                <a:solidFill>
                  <a:srgbClr val="66FF33"/>
                </a:solidFill>
              </a:rPr>
              <a:t> = 1 </a:t>
            </a:r>
            <a:r>
              <a:rPr lang="es-ES" dirty="0" err="1">
                <a:solidFill>
                  <a:srgbClr val="66FF33"/>
                </a:solidFill>
              </a:rPr>
              <a:t>hPa</a:t>
            </a:r>
            <a:endParaRPr lang="es-ES" dirty="0">
              <a:solidFill>
                <a:srgbClr val="66FF33"/>
              </a:solidFill>
            </a:endParaRPr>
          </a:p>
          <a:p>
            <a:pPr eaLnBrk="1" hangingPunct="1">
              <a:lnSpc>
                <a:spcPct val="90000"/>
              </a:lnSpc>
              <a:spcBef>
                <a:spcPct val="50000"/>
              </a:spcBef>
            </a:pPr>
            <a:r>
              <a:rPr lang="es-ES" dirty="0">
                <a:solidFill>
                  <a:srgbClr val="66FF33"/>
                </a:solidFill>
              </a:rPr>
              <a:t>atmósfera  (atm). Equivale a 1013 </a:t>
            </a:r>
            <a:r>
              <a:rPr lang="es-ES" dirty="0" err="1">
                <a:solidFill>
                  <a:srgbClr val="66FF33"/>
                </a:solidFill>
              </a:rPr>
              <a:t>hPa</a:t>
            </a:r>
            <a:endParaRPr lang="es-ES" dirty="0">
              <a:solidFill>
                <a:srgbClr val="66FF33"/>
              </a:solidFill>
            </a:endParaRPr>
          </a:p>
        </p:txBody>
      </p:sp>
      <p:pic>
        <p:nvPicPr>
          <p:cNvPr id="25605" name="Picture 5" descr="Microb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27940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606" name="Picture 6" descr="ANEROID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47800" y="2057400"/>
            <a:ext cx="1677988"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6666613"/>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nemometr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709738"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7" name="Picture 3" descr="VELET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895600"/>
            <a:ext cx="1701800" cy="234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Text Box 4"/>
          <p:cNvSpPr txBox="1">
            <a:spLocks noChangeArrowheads="1"/>
          </p:cNvSpPr>
          <p:nvPr/>
        </p:nvSpPr>
        <p:spPr bwMode="auto">
          <a:xfrm>
            <a:off x="0" y="5445224"/>
            <a:ext cx="2743200" cy="1004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dirty="0">
                <a:solidFill>
                  <a:srgbClr val="66FF33"/>
                </a:solidFill>
              </a:rPr>
              <a:t>Anemómetro</a:t>
            </a:r>
          </a:p>
          <a:p>
            <a:pPr eaLnBrk="1" hangingPunct="1">
              <a:spcBef>
                <a:spcPct val="50000"/>
              </a:spcBef>
            </a:pPr>
            <a:r>
              <a:rPr lang="es-ES" dirty="0">
                <a:solidFill>
                  <a:srgbClr val="66FF33"/>
                </a:solidFill>
              </a:rPr>
              <a:t>Veleta</a:t>
            </a:r>
          </a:p>
        </p:txBody>
      </p:sp>
      <p:sp>
        <p:nvSpPr>
          <p:cNvPr id="26629" name="Text Box 5"/>
          <p:cNvSpPr txBox="1">
            <a:spLocks noChangeArrowheads="1"/>
          </p:cNvSpPr>
          <p:nvPr/>
        </p:nvSpPr>
        <p:spPr bwMode="auto">
          <a:xfrm>
            <a:off x="2362200" y="116632"/>
            <a:ext cx="6781800" cy="624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sz="2800" b="1" dirty="0">
                <a:solidFill>
                  <a:srgbClr val="66FF33"/>
                </a:solidFill>
              </a:rPr>
              <a:t>Viento</a:t>
            </a:r>
          </a:p>
          <a:p>
            <a:pPr eaLnBrk="1" hangingPunct="1">
              <a:spcBef>
                <a:spcPct val="50000"/>
              </a:spcBef>
            </a:pPr>
            <a:r>
              <a:rPr lang="es-ES" dirty="0">
                <a:solidFill>
                  <a:srgbClr val="66FF33"/>
                </a:solidFill>
              </a:rPr>
              <a:t>Velocidad relativa del aire con respecto a la superficie de la Tierra</a:t>
            </a:r>
          </a:p>
          <a:p>
            <a:pPr eaLnBrk="1" hangingPunct="1">
              <a:spcBef>
                <a:spcPct val="50000"/>
              </a:spcBef>
            </a:pPr>
            <a:r>
              <a:rPr lang="es-ES" dirty="0">
                <a:solidFill>
                  <a:srgbClr val="66FF33"/>
                </a:solidFill>
              </a:rPr>
              <a:t>Es un vector: módulo y dirección</a:t>
            </a:r>
          </a:p>
          <a:p>
            <a:pPr eaLnBrk="1" hangingPunct="1">
              <a:spcBef>
                <a:spcPct val="50000"/>
              </a:spcBef>
            </a:pPr>
            <a:r>
              <a:rPr lang="es-ES" dirty="0">
                <a:solidFill>
                  <a:srgbClr val="66FF33"/>
                </a:solidFill>
              </a:rPr>
              <a:t>Unidad: m/s</a:t>
            </a:r>
          </a:p>
          <a:p>
            <a:pPr eaLnBrk="1" hangingPunct="1">
              <a:spcBef>
                <a:spcPct val="50000"/>
              </a:spcBef>
            </a:pPr>
            <a:r>
              <a:rPr lang="es-ES" dirty="0">
                <a:solidFill>
                  <a:srgbClr val="66FF33"/>
                </a:solidFill>
              </a:rPr>
              <a:t>Otras unidades: km/h, nudo (</a:t>
            </a:r>
            <a:r>
              <a:rPr lang="es-ES" dirty="0" err="1" smtClean="0">
                <a:solidFill>
                  <a:srgbClr val="66FF33"/>
                </a:solidFill>
              </a:rPr>
              <a:t>kn</a:t>
            </a:r>
            <a:r>
              <a:rPr lang="es-ES" dirty="0" smtClean="0">
                <a:solidFill>
                  <a:srgbClr val="66FF33"/>
                </a:solidFill>
              </a:rPr>
              <a:t>)</a:t>
            </a:r>
            <a:endParaRPr lang="es-ES" dirty="0">
              <a:solidFill>
                <a:srgbClr val="66FF33"/>
              </a:solidFill>
            </a:endParaRPr>
          </a:p>
          <a:p>
            <a:pPr eaLnBrk="1" hangingPunct="1">
              <a:spcBef>
                <a:spcPct val="50000"/>
              </a:spcBef>
            </a:pPr>
            <a:endParaRPr lang="es-ES" dirty="0">
              <a:solidFill>
                <a:srgbClr val="66FF33"/>
              </a:solidFill>
            </a:endParaRPr>
          </a:p>
          <a:p>
            <a:pPr eaLnBrk="1" hangingPunct="1">
              <a:spcBef>
                <a:spcPct val="50000"/>
              </a:spcBef>
            </a:pPr>
            <a:r>
              <a:rPr lang="es-ES" dirty="0">
                <a:solidFill>
                  <a:srgbClr val="66FF33"/>
                </a:solidFill>
              </a:rPr>
              <a:t>nudo </a:t>
            </a:r>
            <a:r>
              <a:rPr lang="es-ES" dirty="0">
                <a:solidFill>
                  <a:srgbClr val="66FF33"/>
                </a:solidFill>
                <a:sym typeface="Wingdings" charset="0"/>
              </a:rPr>
              <a:t></a:t>
            </a:r>
            <a:r>
              <a:rPr lang="es-ES" dirty="0">
                <a:solidFill>
                  <a:srgbClr val="66FF33"/>
                </a:solidFill>
              </a:rPr>
              <a:t> km/h: el doble menos el 10%</a:t>
            </a:r>
          </a:p>
          <a:p>
            <a:pPr eaLnBrk="1" hangingPunct="1">
              <a:spcBef>
                <a:spcPct val="50000"/>
              </a:spcBef>
            </a:pPr>
            <a:r>
              <a:rPr lang="es-ES" dirty="0">
                <a:solidFill>
                  <a:srgbClr val="66FF33"/>
                </a:solidFill>
              </a:rPr>
              <a:t>nudo </a:t>
            </a:r>
            <a:r>
              <a:rPr lang="es-ES" dirty="0">
                <a:solidFill>
                  <a:srgbClr val="66FF33"/>
                </a:solidFill>
                <a:sym typeface="Wingdings" charset="0"/>
              </a:rPr>
              <a:t> m/s: la mitad</a:t>
            </a:r>
          </a:p>
          <a:p>
            <a:pPr eaLnBrk="1" hangingPunct="1">
              <a:spcBef>
                <a:spcPct val="50000"/>
              </a:spcBef>
            </a:pPr>
            <a:endParaRPr lang="es-ES" dirty="0">
              <a:solidFill>
                <a:srgbClr val="66FF33"/>
              </a:solidFill>
              <a:sym typeface="Wingdings" charset="0"/>
            </a:endParaRPr>
          </a:p>
          <a:p>
            <a:pPr eaLnBrk="1" hangingPunct="1">
              <a:spcBef>
                <a:spcPct val="50000"/>
              </a:spcBef>
            </a:pPr>
            <a:r>
              <a:rPr lang="es-ES" dirty="0">
                <a:solidFill>
                  <a:srgbClr val="66FF33"/>
                </a:solidFill>
                <a:sym typeface="Wingdings" charset="0"/>
              </a:rPr>
              <a:t>Dirección: de donde viene el viento, desde el N, en grados sexagesimales</a:t>
            </a:r>
          </a:p>
        </p:txBody>
      </p:sp>
    </p:spTree>
    <p:extLst>
      <p:ext uri="{BB962C8B-B14F-4D97-AF65-F5344CB8AC3E}">
        <p14:creationId xmlns:p14="http://schemas.microsoft.com/office/powerpoint/2010/main" val="1791593856"/>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PSICRO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0"/>
            <a:ext cx="123983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1" name="Picture 3" descr="Psicrom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385888"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652" name="Picture 4" descr="XHIGRO2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00400"/>
            <a:ext cx="2794000" cy="265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3" name="Text Box 5"/>
          <p:cNvSpPr txBox="1">
            <a:spLocks noChangeArrowheads="1"/>
          </p:cNvSpPr>
          <p:nvPr/>
        </p:nvSpPr>
        <p:spPr bwMode="auto">
          <a:xfrm>
            <a:off x="0" y="5661248"/>
            <a:ext cx="434340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a:solidFill>
                  <a:srgbClr val="66FF33"/>
                </a:solidFill>
              </a:rPr>
              <a:t>Psicrómetro y aspiropsicrómetro</a:t>
            </a:r>
          </a:p>
          <a:p>
            <a:pPr eaLnBrk="1" hangingPunct="1">
              <a:lnSpc>
                <a:spcPct val="70000"/>
              </a:lnSpc>
              <a:spcBef>
                <a:spcPct val="50000"/>
              </a:spcBef>
            </a:pPr>
            <a:r>
              <a:rPr lang="es-ES">
                <a:solidFill>
                  <a:srgbClr val="66FF33"/>
                </a:solidFill>
              </a:rPr>
              <a:t>Higrotermógrafo</a:t>
            </a:r>
          </a:p>
        </p:txBody>
      </p:sp>
      <p:sp>
        <p:nvSpPr>
          <p:cNvPr id="27654" name="Text Box 6"/>
          <p:cNvSpPr txBox="1">
            <a:spLocks noChangeArrowheads="1"/>
          </p:cNvSpPr>
          <p:nvPr/>
        </p:nvSpPr>
        <p:spPr bwMode="auto">
          <a:xfrm>
            <a:off x="3124200" y="762000"/>
            <a:ext cx="60198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sz="2800" b="1">
                <a:solidFill>
                  <a:srgbClr val="66FF33"/>
                </a:solidFill>
              </a:rPr>
              <a:t>Humedad</a:t>
            </a:r>
          </a:p>
          <a:p>
            <a:pPr eaLnBrk="1" hangingPunct="1">
              <a:spcBef>
                <a:spcPct val="50000"/>
              </a:spcBef>
            </a:pPr>
            <a:r>
              <a:rPr lang="es-ES">
                <a:solidFill>
                  <a:srgbClr val="66FF33"/>
                </a:solidFill>
              </a:rPr>
              <a:t>Contenido de vapor de agua en el aire</a:t>
            </a:r>
          </a:p>
          <a:p>
            <a:pPr eaLnBrk="1" hangingPunct="1">
              <a:spcBef>
                <a:spcPct val="50000"/>
              </a:spcBef>
            </a:pPr>
            <a:endParaRPr lang="es-ES">
              <a:solidFill>
                <a:srgbClr val="66FF33"/>
              </a:solidFill>
            </a:endParaRPr>
          </a:p>
          <a:p>
            <a:pPr eaLnBrk="1" hangingPunct="1">
              <a:spcBef>
                <a:spcPct val="50000"/>
              </a:spcBef>
            </a:pPr>
            <a:r>
              <a:rPr lang="es-ES">
                <a:solidFill>
                  <a:srgbClr val="66FF33"/>
                </a:solidFill>
              </a:rPr>
              <a:t>Proporción de mezcla (g vapor/ kg aire seco)</a:t>
            </a:r>
          </a:p>
          <a:p>
            <a:pPr eaLnBrk="1" hangingPunct="1">
              <a:spcBef>
                <a:spcPct val="50000"/>
              </a:spcBef>
            </a:pPr>
            <a:r>
              <a:rPr lang="es-ES">
                <a:solidFill>
                  <a:srgbClr val="66FF33"/>
                </a:solidFill>
              </a:rPr>
              <a:t>Humedad específica (g vapor/kg aire)</a:t>
            </a:r>
          </a:p>
          <a:p>
            <a:pPr eaLnBrk="1" hangingPunct="1">
              <a:spcBef>
                <a:spcPct val="50000"/>
              </a:spcBef>
            </a:pPr>
            <a:r>
              <a:rPr lang="es-ES">
                <a:solidFill>
                  <a:srgbClr val="66FF33"/>
                </a:solidFill>
              </a:rPr>
              <a:t>Humedad absoluta (g vapor/m</a:t>
            </a:r>
            <a:r>
              <a:rPr lang="es-ES" baseline="30000">
                <a:solidFill>
                  <a:srgbClr val="66FF33"/>
                </a:solidFill>
              </a:rPr>
              <a:t>3</a:t>
            </a:r>
            <a:r>
              <a:rPr lang="es-ES">
                <a:solidFill>
                  <a:srgbClr val="66FF33"/>
                </a:solidFill>
              </a:rPr>
              <a:t> aire)</a:t>
            </a:r>
          </a:p>
          <a:p>
            <a:pPr eaLnBrk="1" hangingPunct="1">
              <a:spcBef>
                <a:spcPct val="50000"/>
              </a:spcBef>
            </a:pPr>
            <a:r>
              <a:rPr lang="es-ES">
                <a:solidFill>
                  <a:srgbClr val="66FF33"/>
                </a:solidFill>
              </a:rPr>
              <a:t>Humedad relativa (a la saturación, %)</a:t>
            </a:r>
          </a:p>
          <a:p>
            <a:pPr eaLnBrk="1" hangingPunct="1">
              <a:spcBef>
                <a:spcPct val="50000"/>
              </a:spcBef>
            </a:pPr>
            <a:r>
              <a:rPr lang="es-ES">
                <a:solidFill>
                  <a:srgbClr val="66FF33"/>
                </a:solidFill>
              </a:rPr>
              <a:t>Temperatura del punto de rocío</a:t>
            </a:r>
          </a:p>
        </p:txBody>
      </p:sp>
    </p:spTree>
    <p:extLst>
      <p:ext uri="{BB962C8B-B14F-4D97-AF65-F5344CB8AC3E}">
        <p14:creationId xmlns:p14="http://schemas.microsoft.com/office/powerpoint/2010/main" val="1238579335"/>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ASET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0"/>
            <a:ext cx="4648200" cy="419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3" descr="cobertiz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037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6" name="Text Box 4"/>
          <p:cNvSpPr txBox="1">
            <a:spLocks noChangeArrowheads="1"/>
          </p:cNvSpPr>
          <p:nvPr/>
        </p:nvSpPr>
        <p:spPr bwMode="auto">
          <a:xfrm>
            <a:off x="5029200" y="5181600"/>
            <a:ext cx="3048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a:solidFill>
                  <a:srgbClr val="66FF33"/>
                </a:solidFill>
              </a:rPr>
              <a:t>Garita meteorológica</a:t>
            </a:r>
          </a:p>
        </p:txBody>
      </p:sp>
    </p:spTree>
    <p:extLst>
      <p:ext uri="{BB962C8B-B14F-4D97-AF65-F5344CB8AC3E}">
        <p14:creationId xmlns:p14="http://schemas.microsoft.com/office/powerpoint/2010/main" val="11178115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VIT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064000" cy="463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699" name="Picture 3" descr="SO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50000" y="3238500"/>
            <a:ext cx="279400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0" name="Text Box 4"/>
          <p:cNvSpPr txBox="1">
            <a:spLocks noChangeArrowheads="1"/>
          </p:cNvSpPr>
          <p:nvPr/>
        </p:nvSpPr>
        <p:spPr bwMode="auto">
          <a:xfrm>
            <a:off x="1979712" y="5589240"/>
            <a:ext cx="3997325"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dirty="0">
                <a:solidFill>
                  <a:srgbClr val="66FF33"/>
                </a:solidFill>
              </a:rPr>
              <a:t>Lanzamiento de un </a:t>
            </a:r>
            <a:r>
              <a:rPr lang="es-ES" dirty="0" err="1">
                <a:solidFill>
                  <a:srgbClr val="66FF33"/>
                </a:solidFill>
              </a:rPr>
              <a:t>globosonda</a:t>
            </a:r>
            <a:endParaRPr lang="es-ES" dirty="0">
              <a:solidFill>
                <a:srgbClr val="66FF33"/>
              </a:solidFill>
            </a:endParaRPr>
          </a:p>
          <a:p>
            <a:pPr eaLnBrk="1" hangingPunct="1"/>
            <a:r>
              <a:rPr lang="es-ES" dirty="0">
                <a:solidFill>
                  <a:srgbClr val="66FF33"/>
                </a:solidFill>
              </a:rPr>
              <a:t>Radiosonda</a:t>
            </a:r>
          </a:p>
        </p:txBody>
      </p:sp>
      <p:sp>
        <p:nvSpPr>
          <p:cNvPr id="29701" name="Text Box 5"/>
          <p:cNvSpPr txBox="1">
            <a:spLocks noChangeArrowheads="1"/>
          </p:cNvSpPr>
          <p:nvPr/>
        </p:nvSpPr>
        <p:spPr bwMode="auto">
          <a:xfrm>
            <a:off x="4114800" y="296863"/>
            <a:ext cx="4495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a:solidFill>
                  <a:srgbClr val="66FF33"/>
                </a:solidFill>
              </a:rPr>
              <a:t>Estación meteorológica automática</a:t>
            </a:r>
          </a:p>
        </p:txBody>
      </p:sp>
    </p:spTree>
    <p:extLst>
      <p:ext uri="{BB962C8B-B14F-4D97-AF65-F5344CB8AC3E}">
        <p14:creationId xmlns:p14="http://schemas.microsoft.com/office/powerpoint/2010/main" val="3355611113"/>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january_surf_press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0"/>
            <a:ext cx="8458200" cy="594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3" name="Text Box 3"/>
          <p:cNvSpPr txBox="1">
            <a:spLocks noChangeArrowheads="1"/>
          </p:cNvSpPr>
          <p:nvPr/>
        </p:nvSpPr>
        <p:spPr bwMode="auto">
          <a:xfrm>
            <a:off x="0" y="6021288"/>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sz="2800" dirty="0">
                <a:solidFill>
                  <a:srgbClr val="99FF33"/>
                </a:solidFill>
              </a:rPr>
              <a:t>Estructuras de presión y viento características de enero</a:t>
            </a:r>
            <a:endParaRPr lang="es-ES" sz="2800" dirty="0">
              <a:solidFill>
                <a:srgbClr val="99FF33"/>
              </a:solidFill>
            </a:endParaRPr>
          </a:p>
        </p:txBody>
      </p:sp>
    </p:spTree>
    <p:extLst>
      <p:ext uri="{BB962C8B-B14F-4D97-AF65-F5344CB8AC3E}">
        <p14:creationId xmlns:p14="http://schemas.microsoft.com/office/powerpoint/2010/main" val="415216869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july_surf_pressure"/>
          <p:cNvPicPr preferRelativeResize="0">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0"/>
            <a:ext cx="8097838" cy="599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Text Box 3"/>
          <p:cNvSpPr txBox="1">
            <a:spLocks noChangeArrowheads="1"/>
          </p:cNvSpPr>
          <p:nvPr/>
        </p:nvSpPr>
        <p:spPr bwMode="auto">
          <a:xfrm>
            <a:off x="0" y="6021288"/>
            <a:ext cx="9144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sz="2800" dirty="0">
                <a:solidFill>
                  <a:srgbClr val="99FF33"/>
                </a:solidFill>
              </a:rPr>
              <a:t>Estructuras de presión y viento características de julio</a:t>
            </a:r>
            <a:endParaRPr lang="es-ES" sz="2800" dirty="0">
              <a:solidFill>
                <a:srgbClr val="99FF33"/>
              </a:solidFill>
            </a:endParaRPr>
          </a:p>
        </p:txBody>
      </p:sp>
    </p:spTree>
    <p:extLst>
      <p:ext uri="{BB962C8B-B14F-4D97-AF65-F5344CB8AC3E}">
        <p14:creationId xmlns:p14="http://schemas.microsoft.com/office/powerpoint/2010/main" val="339350444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Text Box 2"/>
          <p:cNvSpPr txBox="1">
            <a:spLocks noChangeArrowheads="1"/>
          </p:cNvSpPr>
          <p:nvPr/>
        </p:nvSpPr>
        <p:spPr bwMode="auto">
          <a:xfrm>
            <a:off x="0" y="44624"/>
            <a:ext cx="9144000" cy="645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 typeface="Wingdings 3" charset="0"/>
              <a:buChar char="Æ"/>
            </a:pPr>
            <a:r>
              <a:rPr lang="es-ES_tradnl" sz="2800" dirty="0">
                <a:solidFill>
                  <a:srgbClr val="99FF33"/>
                </a:solidFill>
              </a:rPr>
              <a:t>La distribución de la presión y el viento están relacionados</a:t>
            </a:r>
          </a:p>
          <a:p>
            <a:pPr eaLnBrk="1" hangingPunct="1">
              <a:spcBef>
                <a:spcPct val="50000"/>
              </a:spcBef>
              <a:buFont typeface="Wingdings 3" charset="0"/>
              <a:buNone/>
            </a:pPr>
            <a:r>
              <a:rPr lang="es-ES_tradnl" dirty="0">
                <a:solidFill>
                  <a:srgbClr val="99FF33"/>
                </a:solidFill>
              </a:rPr>
              <a:t>En principio, si la Tierra no girara, el viento se establecería de la altas a las bajas presiones. Sería más fuerte cuanto mayor fuera el gradiente de presión.</a:t>
            </a:r>
          </a:p>
          <a:p>
            <a:pPr eaLnBrk="1" hangingPunct="1">
              <a:spcBef>
                <a:spcPct val="50000"/>
              </a:spcBef>
              <a:buFont typeface="Wingdings 3" charset="0"/>
              <a:buNone/>
            </a:pPr>
            <a:r>
              <a:rPr lang="es-ES_tradnl" dirty="0">
                <a:solidFill>
                  <a:srgbClr val="99FF33"/>
                </a:solidFill>
              </a:rPr>
              <a:t>La rotación de la Tierra induce una fuerza (</a:t>
            </a:r>
            <a:r>
              <a:rPr lang="es-ES_tradnl" dirty="0" err="1">
                <a:solidFill>
                  <a:srgbClr val="99FF33"/>
                </a:solidFill>
              </a:rPr>
              <a:t>Coriolis</a:t>
            </a:r>
            <a:r>
              <a:rPr lang="es-ES_tradnl" dirty="0">
                <a:solidFill>
                  <a:srgbClr val="99FF33"/>
                </a:solidFill>
              </a:rPr>
              <a:t>) que desvía las trayectorias a la derecha (izquierda) en el hemisferio norte (sur).</a:t>
            </a:r>
          </a:p>
          <a:p>
            <a:pPr eaLnBrk="1" hangingPunct="1">
              <a:spcBef>
                <a:spcPct val="50000"/>
              </a:spcBef>
              <a:buFont typeface="Wingdings 3" charset="0"/>
              <a:buNone/>
            </a:pPr>
            <a:r>
              <a:rPr lang="es-ES_tradnl" dirty="0">
                <a:solidFill>
                  <a:srgbClr val="99FF33"/>
                </a:solidFill>
              </a:rPr>
              <a:t>También influyen otras fuerzas, entre ellas el rozamiento.</a:t>
            </a:r>
          </a:p>
          <a:p>
            <a:pPr eaLnBrk="1" hangingPunct="1">
              <a:spcBef>
                <a:spcPct val="50000"/>
              </a:spcBef>
              <a:buFont typeface="Wingdings 3" charset="0"/>
              <a:buChar char="Æ"/>
            </a:pPr>
            <a:r>
              <a:rPr lang="es-ES_tradnl" sz="2800" dirty="0">
                <a:solidFill>
                  <a:srgbClr val="99FF33"/>
                </a:solidFill>
                <a:sym typeface="Wingdings 3" charset="0"/>
              </a:rPr>
              <a:t>El viento </a:t>
            </a:r>
            <a:r>
              <a:rPr lang="es-ES_tradnl" sz="2800" dirty="0" err="1">
                <a:solidFill>
                  <a:srgbClr val="99FF33"/>
                </a:solidFill>
                <a:sym typeface="Wingdings 3" charset="0"/>
              </a:rPr>
              <a:t>geostrófico</a:t>
            </a:r>
            <a:r>
              <a:rPr lang="es-ES_tradnl" sz="2800" dirty="0">
                <a:solidFill>
                  <a:srgbClr val="99FF33"/>
                </a:solidFill>
                <a:sym typeface="Wingdings 3" charset="0"/>
              </a:rPr>
              <a:t>, modelo más sencillo de viento</a:t>
            </a:r>
          </a:p>
          <a:p>
            <a:pPr eaLnBrk="1" hangingPunct="1">
              <a:spcBef>
                <a:spcPct val="50000"/>
              </a:spcBef>
              <a:buFont typeface="Wingdings 3" charset="0"/>
              <a:buNone/>
            </a:pPr>
            <a:r>
              <a:rPr lang="es-ES_tradnl" dirty="0">
                <a:solidFill>
                  <a:srgbClr val="99FF33"/>
                </a:solidFill>
                <a:sym typeface="Wingdings 3" charset="0"/>
              </a:rPr>
              <a:t>Sigue las isobaras dejando las bajas a la izquierda (en HN).</a:t>
            </a:r>
          </a:p>
          <a:p>
            <a:pPr eaLnBrk="1" hangingPunct="1">
              <a:spcBef>
                <a:spcPct val="50000"/>
              </a:spcBef>
              <a:buFont typeface="Wingdings 3" charset="0"/>
              <a:buNone/>
            </a:pPr>
            <a:r>
              <a:rPr lang="es-ES_tradnl" dirty="0">
                <a:solidFill>
                  <a:srgbClr val="99FF33"/>
                </a:solidFill>
                <a:sym typeface="Wingdings 3" charset="0"/>
              </a:rPr>
              <a:t>Su fuerza vale:</a:t>
            </a:r>
          </a:p>
          <a:p>
            <a:pPr eaLnBrk="1" hangingPunct="1">
              <a:spcBef>
                <a:spcPct val="50000"/>
              </a:spcBef>
              <a:buFont typeface="Wingdings 3" charset="0"/>
              <a:buNone/>
            </a:pPr>
            <a:endParaRPr lang="es-ES_tradnl" dirty="0">
              <a:solidFill>
                <a:srgbClr val="99FF33"/>
              </a:solidFill>
              <a:sym typeface="Wingdings 3" charset="0"/>
            </a:endParaRPr>
          </a:p>
          <a:p>
            <a:pPr eaLnBrk="1" hangingPunct="1">
              <a:spcBef>
                <a:spcPct val="50000"/>
              </a:spcBef>
              <a:buFont typeface="Wingdings 3" charset="0"/>
              <a:buNone/>
            </a:pPr>
            <a:r>
              <a:rPr lang="es-ES_tradnl" dirty="0">
                <a:solidFill>
                  <a:srgbClr val="99FF33"/>
                </a:solidFill>
                <a:sym typeface="Wingdings 3" charset="0"/>
              </a:rPr>
              <a:t>Con </a:t>
            </a:r>
            <a:r>
              <a:rPr lang="es-ES_tradnl" dirty="0">
                <a:solidFill>
                  <a:srgbClr val="99FF33"/>
                </a:solidFill>
                <a:sym typeface="Symbol" charset="0"/>
              </a:rPr>
              <a:t> densidad del aire, </a:t>
            </a:r>
            <a:r>
              <a:rPr lang="es-ES_tradnl" dirty="0">
                <a:solidFill>
                  <a:srgbClr val="99FF33"/>
                </a:solidFill>
                <a:sym typeface="Wingdings 3" charset="0"/>
              </a:rPr>
              <a:t>f= 2</a:t>
            </a:r>
            <a:r>
              <a:rPr lang="es-ES_tradnl" dirty="0">
                <a:solidFill>
                  <a:srgbClr val="99FF33"/>
                </a:solidFill>
                <a:sym typeface="Symbol" charset="0"/>
              </a:rPr>
              <a:t>sin,  velocidad angular de la Tierra,  latitud.</a:t>
            </a:r>
            <a:endParaRPr lang="es-ES" dirty="0">
              <a:solidFill>
                <a:srgbClr val="99FF33"/>
              </a:solidFill>
              <a:sym typeface="Symbol" charset="0"/>
            </a:endParaRPr>
          </a:p>
        </p:txBody>
      </p:sp>
      <p:graphicFrame>
        <p:nvGraphicFramePr>
          <p:cNvPr id="1026" name="Object 3"/>
          <p:cNvGraphicFramePr>
            <a:graphicFrameLocks noChangeAspect="1"/>
          </p:cNvGraphicFramePr>
          <p:nvPr/>
        </p:nvGraphicFramePr>
        <p:xfrm>
          <a:off x="3155950" y="4724400"/>
          <a:ext cx="2376488" cy="1004888"/>
        </p:xfrm>
        <a:graphic>
          <a:graphicData uri="http://schemas.openxmlformats.org/presentationml/2006/ole">
            <mc:AlternateContent xmlns:mc="http://schemas.openxmlformats.org/markup-compatibility/2006">
              <mc:Choice xmlns:v="urn:schemas-microsoft-com:vml" Requires="v">
                <p:oleObj spid="_x0000_s332826" name="EcuaciÛn" r:id="rId3" imgW="990360" imgH="419040" progId="Equation.3">
                  <p:embed/>
                </p:oleObj>
              </mc:Choice>
              <mc:Fallback>
                <p:oleObj name="EcuaciÛn" r:id="rId3" imgW="990360" imgH="41904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5950" y="4724400"/>
                        <a:ext cx="2376488" cy="1004888"/>
                      </a:xfrm>
                      <a:prstGeom prst="rect">
                        <a:avLst/>
                      </a:prstGeom>
                      <a:solidFill>
                        <a:srgbClr val="FFFF00"/>
                      </a:solidFill>
                      <a:ln w="9525">
                        <a:solidFill>
                          <a:schemeClr val="bg1"/>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Tree>
    <p:extLst>
      <p:ext uri="{BB962C8B-B14F-4D97-AF65-F5344CB8AC3E}">
        <p14:creationId xmlns:p14="http://schemas.microsoft.com/office/powerpoint/2010/main" val="227133530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23528" y="0"/>
            <a:ext cx="8820473" cy="6496050"/>
          </a:xfrm>
        </p:spPr>
        <p:txBody>
          <a:bodyPr anchor="ctr"/>
          <a:lstStyle/>
          <a:p>
            <a:pPr algn="l">
              <a:spcAft>
                <a:spcPts val="4800"/>
              </a:spcAft>
            </a:pPr>
            <a:r>
              <a:rPr lang="es-ES" sz="3200" dirty="0" smtClean="0">
                <a:solidFill>
                  <a:srgbClr val="FFFF00"/>
                </a:solidFill>
              </a:rPr>
              <a:t>- La </a:t>
            </a:r>
            <a:r>
              <a:rPr lang="es-ES" sz="3200" dirty="0" smtClean="0">
                <a:solidFill>
                  <a:srgbClr val="FFFF00"/>
                </a:solidFill>
              </a:rPr>
              <a:t>atmósfera</a:t>
            </a:r>
            <a:r>
              <a:rPr lang="es-ES" sz="3200" dirty="0" smtClean="0">
                <a:solidFill>
                  <a:srgbClr val="FFFF00"/>
                </a:solidFill>
              </a:rPr>
              <a:t>, a través de la que percibimos tiempo y clima</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La atmósfera no lo es todo: Sistema Climático</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Balance de energía</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Efecto Invernadero</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El agua en el clima</a:t>
            </a:r>
            <a:r>
              <a:rPr lang="es-ES_tradnl" sz="3200" dirty="0" smtClean="0">
                <a:solidFill>
                  <a:srgbClr val="FFFF00"/>
                </a:solidFill>
              </a:rPr>
              <a:t/>
            </a:r>
            <a:br>
              <a:rPr lang="es-ES_tradnl" sz="3200" dirty="0" smtClean="0">
                <a:solidFill>
                  <a:srgbClr val="FFFF00"/>
                </a:solidFill>
              </a:rPr>
            </a:br>
            <a:endParaRPr lang="es-ES_tradnl" sz="3200" dirty="0">
              <a:solidFill>
                <a:srgbClr val="FFFF00"/>
              </a:solidFill>
            </a:endParaRPr>
          </a:p>
        </p:txBody>
      </p:sp>
      <p:sp>
        <p:nvSpPr>
          <p:cNvPr id="6147"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a:spcBef>
                <a:spcPct val="0"/>
              </a:spcBef>
              <a:buFontTx/>
              <a:buNone/>
            </a:pPr>
            <a:endParaRPr lang="en-GB">
              <a:latin typeface="Times New Roman" pitchFamily="18" charset="0"/>
            </a:endParaRPr>
          </a:p>
        </p:txBody>
      </p:sp>
      <p:sp>
        <p:nvSpPr>
          <p:cNvPr id="6148"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a:spcBef>
                <a:spcPct val="0"/>
              </a:spcBef>
              <a:buFontTx/>
              <a:buNone/>
            </a:pPr>
            <a:endParaRPr lang="en-GB">
              <a:latin typeface="Times New Roman" pitchFamily="18" charset="0"/>
            </a:endParaRPr>
          </a:p>
        </p:txBody>
      </p:sp>
    </p:spTree>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2"/>
          <p:cNvSpPr txBox="1">
            <a:spLocks noChangeArrowheads="1"/>
          </p:cNvSpPr>
          <p:nvPr/>
        </p:nvSpPr>
        <p:spPr bwMode="auto">
          <a:xfrm>
            <a:off x="0" y="304800"/>
            <a:ext cx="5969000" cy="483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r>
              <a:rPr lang="es-ES">
                <a:solidFill>
                  <a:srgbClr val="66FF33"/>
                </a:solidFill>
              </a:rPr>
              <a:t>Los instrumentos anteriores medían las variables en el lugar en que se encontraban y esas variables correspondían al nivel del suelo (garita meteorológica) o se medían desde el suelo  hacia arriba (globo sonda).</a:t>
            </a:r>
          </a:p>
          <a:p>
            <a:pPr eaLnBrk="1" hangingPunct="1"/>
            <a:endParaRPr lang="es-ES">
              <a:solidFill>
                <a:srgbClr val="66FF33"/>
              </a:solidFill>
            </a:endParaRPr>
          </a:p>
          <a:p>
            <a:pPr eaLnBrk="1" hangingPunct="1"/>
            <a:r>
              <a:rPr lang="es-ES">
                <a:solidFill>
                  <a:srgbClr val="66FF33"/>
                </a:solidFill>
              </a:rPr>
              <a:t>Se habla de TELEDETECCIÓN cuando la medida se hace a distancia, sin que el sensor esté en contacto con el medio que se trata de observar.</a:t>
            </a:r>
          </a:p>
          <a:p>
            <a:pPr eaLnBrk="1" hangingPunct="1"/>
            <a:endParaRPr lang="es-ES">
              <a:solidFill>
                <a:srgbClr val="66FF33"/>
              </a:solidFill>
            </a:endParaRPr>
          </a:p>
          <a:p>
            <a:pPr eaLnBrk="1" hangingPunct="1">
              <a:buFontTx/>
              <a:buChar char="•"/>
            </a:pPr>
            <a:r>
              <a:rPr lang="es-ES">
                <a:solidFill>
                  <a:srgbClr val="66FF33"/>
                </a:solidFill>
              </a:rPr>
              <a:t>Satélites de observación de la Tierra</a:t>
            </a:r>
          </a:p>
          <a:p>
            <a:pPr eaLnBrk="1" hangingPunct="1">
              <a:buFontTx/>
              <a:buChar char="•"/>
            </a:pPr>
            <a:r>
              <a:rPr lang="es-ES">
                <a:solidFill>
                  <a:srgbClr val="66FF33"/>
                </a:solidFill>
              </a:rPr>
              <a:t>Radar meteorológico</a:t>
            </a:r>
          </a:p>
        </p:txBody>
      </p:sp>
      <p:pic>
        <p:nvPicPr>
          <p:cNvPr id="31747" name="Picture 3"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438400"/>
            <a:ext cx="2867025"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8" name="Picture 5" descr="image025"/>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200900" y="0"/>
            <a:ext cx="1943100" cy="176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31785022"/>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026" descr="image05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44227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1027" descr="image05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819400"/>
            <a:ext cx="5486400" cy="3451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2" name="Text Box 1028"/>
          <p:cNvSpPr txBox="1">
            <a:spLocks noChangeArrowheads="1"/>
          </p:cNvSpPr>
          <p:nvPr/>
        </p:nvSpPr>
        <p:spPr bwMode="auto">
          <a:xfrm>
            <a:off x="5930900" y="457200"/>
            <a:ext cx="2984500" cy="591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sz="2800">
                <a:solidFill>
                  <a:srgbClr val="66FF33"/>
                </a:solidFill>
              </a:rPr>
              <a:t>Satélites geoestacionarios o de órbita geosíncrona</a:t>
            </a:r>
          </a:p>
          <a:p>
            <a:pPr eaLnBrk="1" hangingPunct="1">
              <a:spcBef>
                <a:spcPct val="50000"/>
              </a:spcBef>
            </a:pPr>
            <a:endParaRPr lang="es-ES" sz="2800">
              <a:solidFill>
                <a:srgbClr val="66FF33"/>
              </a:solidFill>
            </a:endParaRPr>
          </a:p>
          <a:p>
            <a:pPr eaLnBrk="1" hangingPunct="1">
              <a:spcBef>
                <a:spcPct val="50000"/>
              </a:spcBef>
            </a:pPr>
            <a:r>
              <a:rPr lang="es-ES">
                <a:solidFill>
                  <a:srgbClr val="66FF33"/>
                </a:solidFill>
              </a:rPr>
              <a:t>Están siempre </a:t>
            </a:r>
            <a:r>
              <a:rPr lang="ja-JP" altLang="es-ES">
                <a:solidFill>
                  <a:srgbClr val="66FF33"/>
                </a:solidFill>
              </a:rPr>
              <a:t>‘</a:t>
            </a:r>
            <a:r>
              <a:rPr lang="es-ES">
                <a:solidFill>
                  <a:srgbClr val="66FF33"/>
                </a:solidFill>
              </a:rPr>
              <a:t>sobre</a:t>
            </a:r>
            <a:r>
              <a:rPr lang="ja-JP" altLang="es-ES">
                <a:solidFill>
                  <a:srgbClr val="66FF33"/>
                </a:solidFill>
              </a:rPr>
              <a:t>’</a:t>
            </a:r>
            <a:r>
              <a:rPr lang="es-ES">
                <a:solidFill>
                  <a:srgbClr val="66FF33"/>
                </a:solidFill>
              </a:rPr>
              <a:t> el mismo punto del ecuador de la Tierra. Siempre ven lo mismo.</a:t>
            </a:r>
          </a:p>
          <a:p>
            <a:pPr eaLnBrk="1" hangingPunct="1">
              <a:spcBef>
                <a:spcPct val="50000"/>
              </a:spcBef>
            </a:pPr>
            <a:r>
              <a:rPr lang="es-ES">
                <a:solidFill>
                  <a:srgbClr val="66FF33"/>
                </a:solidFill>
              </a:rPr>
              <a:t>Pasan el día y la noche cada 24 horas.</a:t>
            </a:r>
          </a:p>
          <a:p>
            <a:pPr eaLnBrk="1" hangingPunct="1">
              <a:spcBef>
                <a:spcPct val="50000"/>
              </a:spcBef>
            </a:pPr>
            <a:r>
              <a:rPr lang="es-ES">
                <a:solidFill>
                  <a:srgbClr val="66FF33"/>
                </a:solidFill>
              </a:rPr>
              <a:t>Meteosat</a:t>
            </a:r>
          </a:p>
        </p:txBody>
      </p:sp>
    </p:spTree>
    <p:extLst>
      <p:ext uri="{BB962C8B-B14F-4D97-AF65-F5344CB8AC3E}">
        <p14:creationId xmlns:p14="http://schemas.microsoft.com/office/powerpoint/2010/main" val="134493025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1026" descr="image02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2895600" cy="284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5" name="Text Box 1027"/>
          <p:cNvSpPr txBox="1">
            <a:spLocks noChangeArrowheads="1"/>
          </p:cNvSpPr>
          <p:nvPr/>
        </p:nvSpPr>
        <p:spPr bwMode="auto">
          <a:xfrm>
            <a:off x="5029200" y="457200"/>
            <a:ext cx="36576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sz="2800">
                <a:solidFill>
                  <a:srgbClr val="66FF33"/>
                </a:solidFill>
              </a:rPr>
              <a:t>Satélites de órbita polar</a:t>
            </a:r>
          </a:p>
          <a:p>
            <a:pPr eaLnBrk="1" hangingPunct="1">
              <a:spcBef>
                <a:spcPct val="50000"/>
              </a:spcBef>
            </a:pPr>
            <a:r>
              <a:rPr lang="es-ES">
                <a:solidFill>
                  <a:srgbClr val="66FF33"/>
                </a:solidFill>
              </a:rPr>
              <a:t>Siempre se mueven en la misma órbita.</a:t>
            </a:r>
          </a:p>
          <a:p>
            <a:pPr eaLnBrk="1" hangingPunct="1">
              <a:spcBef>
                <a:spcPct val="50000"/>
              </a:spcBef>
            </a:pPr>
            <a:r>
              <a:rPr lang="es-ES">
                <a:solidFill>
                  <a:srgbClr val="66FF33"/>
                </a:solidFill>
              </a:rPr>
              <a:t>La Tierra gira </a:t>
            </a:r>
            <a:r>
              <a:rPr lang="ja-JP" altLang="es-ES">
                <a:solidFill>
                  <a:srgbClr val="66FF33"/>
                </a:solidFill>
              </a:rPr>
              <a:t>‘</a:t>
            </a:r>
            <a:r>
              <a:rPr lang="es-ES">
                <a:solidFill>
                  <a:srgbClr val="66FF33"/>
                </a:solidFill>
              </a:rPr>
              <a:t>debajo</a:t>
            </a:r>
            <a:r>
              <a:rPr lang="ja-JP" altLang="es-ES">
                <a:solidFill>
                  <a:srgbClr val="66FF33"/>
                </a:solidFill>
              </a:rPr>
              <a:t>’</a:t>
            </a:r>
            <a:r>
              <a:rPr lang="es-ES">
                <a:solidFill>
                  <a:srgbClr val="66FF33"/>
                </a:solidFill>
              </a:rPr>
              <a:t> de ellos y van barriendo zonas diferentes.</a:t>
            </a:r>
          </a:p>
        </p:txBody>
      </p:sp>
      <p:pic>
        <p:nvPicPr>
          <p:cNvPr id="33796" name="Picture 1028" descr="image03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363" y="3167063"/>
            <a:ext cx="2251075" cy="3646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Picture 1029" descr="image03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73350" y="3603625"/>
            <a:ext cx="6413500" cy="320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63736835"/>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1026" descr="image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457200"/>
            <a:ext cx="7772400"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1113306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image00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900" y="203200"/>
            <a:ext cx="6477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 Box 3"/>
          <p:cNvSpPr txBox="1">
            <a:spLocks noChangeArrowheads="1"/>
          </p:cNvSpPr>
          <p:nvPr/>
        </p:nvSpPr>
        <p:spPr bwMode="auto">
          <a:xfrm>
            <a:off x="6807200" y="266700"/>
            <a:ext cx="2184400" cy="502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a:solidFill>
                  <a:srgbClr val="66FF33"/>
                </a:solidFill>
              </a:rPr>
              <a:t>Imagen en el visible</a:t>
            </a:r>
          </a:p>
          <a:p>
            <a:pPr eaLnBrk="1" hangingPunct="1">
              <a:spcBef>
                <a:spcPct val="50000"/>
              </a:spcBef>
            </a:pPr>
            <a:r>
              <a:rPr lang="es-ES">
                <a:solidFill>
                  <a:srgbClr val="66FF33"/>
                </a:solidFill>
              </a:rPr>
              <a:t>Muy parecido a como sería una fotografía en blanco y negro.</a:t>
            </a:r>
          </a:p>
          <a:p>
            <a:pPr eaLnBrk="1" hangingPunct="1">
              <a:spcBef>
                <a:spcPct val="50000"/>
              </a:spcBef>
            </a:pPr>
            <a:r>
              <a:rPr lang="es-ES">
                <a:solidFill>
                  <a:srgbClr val="66FF33"/>
                </a:solidFill>
              </a:rPr>
              <a:t>Muy blanco: mucha reflexión de la luz solar</a:t>
            </a:r>
          </a:p>
          <a:p>
            <a:pPr eaLnBrk="1" hangingPunct="1">
              <a:spcBef>
                <a:spcPct val="50000"/>
              </a:spcBef>
            </a:pPr>
            <a:r>
              <a:rPr lang="es-ES">
                <a:solidFill>
                  <a:srgbClr val="66FF33"/>
                </a:solidFill>
              </a:rPr>
              <a:t>Muy negro: poca reflexión de la luz solar</a:t>
            </a:r>
          </a:p>
        </p:txBody>
      </p:sp>
    </p:spTree>
    <p:extLst>
      <p:ext uri="{BB962C8B-B14F-4D97-AF65-F5344CB8AC3E}">
        <p14:creationId xmlns:p14="http://schemas.microsoft.com/office/powerpoint/2010/main" val="173657825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01600"/>
            <a:ext cx="66294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 Box 3"/>
          <p:cNvSpPr txBox="1">
            <a:spLocks noChangeArrowheads="1"/>
          </p:cNvSpPr>
          <p:nvPr/>
        </p:nvSpPr>
        <p:spPr bwMode="auto">
          <a:xfrm>
            <a:off x="6858000" y="304800"/>
            <a:ext cx="2209800" cy="465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a:solidFill>
                  <a:srgbClr val="66FF33"/>
                </a:solidFill>
              </a:rPr>
              <a:t>Imagen en el infrarrojo</a:t>
            </a:r>
          </a:p>
          <a:p>
            <a:pPr eaLnBrk="1" hangingPunct="1">
              <a:spcBef>
                <a:spcPct val="50000"/>
              </a:spcBef>
            </a:pPr>
            <a:r>
              <a:rPr lang="es-ES">
                <a:solidFill>
                  <a:srgbClr val="66FF33"/>
                </a:solidFill>
              </a:rPr>
              <a:t>Como si fuera un negativo en blanco y negro.</a:t>
            </a:r>
          </a:p>
          <a:p>
            <a:pPr eaLnBrk="1" hangingPunct="1">
              <a:spcBef>
                <a:spcPct val="50000"/>
              </a:spcBef>
            </a:pPr>
            <a:r>
              <a:rPr lang="es-ES">
                <a:solidFill>
                  <a:srgbClr val="66FF33"/>
                </a:solidFill>
              </a:rPr>
              <a:t>Muy blanco: emisión a baja temperatura.</a:t>
            </a:r>
          </a:p>
          <a:p>
            <a:pPr eaLnBrk="1" hangingPunct="1">
              <a:spcBef>
                <a:spcPct val="50000"/>
              </a:spcBef>
            </a:pPr>
            <a:r>
              <a:rPr lang="es-ES">
                <a:solidFill>
                  <a:srgbClr val="66FF33"/>
                </a:solidFill>
              </a:rPr>
              <a:t>Muy negro: emisión a alta temperatura.</a:t>
            </a:r>
          </a:p>
        </p:txBody>
      </p:sp>
    </p:spTree>
    <p:extLst>
      <p:ext uri="{BB962C8B-B14F-4D97-AF65-F5344CB8AC3E}">
        <p14:creationId xmlns:p14="http://schemas.microsoft.com/office/powerpoint/2010/main" val="1045208000"/>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image00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600" y="101600"/>
            <a:ext cx="6604000" cy="660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1" name="Text Box 3"/>
          <p:cNvSpPr txBox="1">
            <a:spLocks noChangeArrowheads="1"/>
          </p:cNvSpPr>
          <p:nvPr/>
        </p:nvSpPr>
        <p:spPr bwMode="auto">
          <a:xfrm>
            <a:off x="6858000" y="228600"/>
            <a:ext cx="2133600" cy="6116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a:solidFill>
                  <a:srgbClr val="66FF33"/>
                </a:solidFill>
              </a:rPr>
              <a:t>Imagen en canal del vapor de agua</a:t>
            </a:r>
          </a:p>
          <a:p>
            <a:pPr eaLnBrk="1" hangingPunct="1">
              <a:spcBef>
                <a:spcPct val="50000"/>
              </a:spcBef>
            </a:pPr>
            <a:r>
              <a:rPr lang="es-ES">
                <a:solidFill>
                  <a:srgbClr val="66FF33"/>
                </a:solidFill>
              </a:rPr>
              <a:t>Más difícil de interpretar.</a:t>
            </a:r>
          </a:p>
          <a:p>
            <a:pPr eaLnBrk="1" hangingPunct="1">
              <a:spcBef>
                <a:spcPct val="50000"/>
              </a:spcBef>
            </a:pPr>
            <a:r>
              <a:rPr lang="es-ES">
                <a:solidFill>
                  <a:srgbClr val="66FF33"/>
                </a:solidFill>
              </a:rPr>
              <a:t>Muy blanco: zonas muy húmedas. Corrientes ascendentes.</a:t>
            </a:r>
          </a:p>
          <a:p>
            <a:pPr eaLnBrk="1" hangingPunct="1">
              <a:spcBef>
                <a:spcPct val="50000"/>
              </a:spcBef>
            </a:pPr>
            <a:r>
              <a:rPr lang="es-ES">
                <a:solidFill>
                  <a:srgbClr val="66FF33"/>
                </a:solidFill>
              </a:rPr>
              <a:t>Muy negro: zonas muy secas. Corrientes descendentes.</a:t>
            </a:r>
          </a:p>
        </p:txBody>
      </p:sp>
    </p:spTree>
    <p:extLst>
      <p:ext uri="{BB962C8B-B14F-4D97-AF65-F5344CB8AC3E}">
        <p14:creationId xmlns:p14="http://schemas.microsoft.com/office/powerpoint/2010/main" val="992773513"/>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image0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30300" y="139700"/>
            <a:ext cx="6858000" cy="541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3" name="Text Box 3"/>
          <p:cNvSpPr txBox="1">
            <a:spLocks noChangeArrowheads="1"/>
          </p:cNvSpPr>
          <p:nvPr/>
        </p:nvSpPr>
        <p:spPr bwMode="auto">
          <a:xfrm>
            <a:off x="203200" y="5562600"/>
            <a:ext cx="88138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a:solidFill>
                  <a:srgbClr val="66FF33"/>
                </a:solidFill>
              </a:rPr>
              <a:t>Imágenes de radar meteorológico. Los </a:t>
            </a:r>
            <a:r>
              <a:rPr lang="ja-JP" altLang="es-ES">
                <a:solidFill>
                  <a:srgbClr val="66FF33"/>
                </a:solidFill>
              </a:rPr>
              <a:t>‘</a:t>
            </a:r>
            <a:r>
              <a:rPr lang="es-ES">
                <a:solidFill>
                  <a:srgbClr val="66FF33"/>
                </a:solidFill>
              </a:rPr>
              <a:t>ecos</a:t>
            </a:r>
            <a:r>
              <a:rPr lang="ja-JP" altLang="es-ES">
                <a:solidFill>
                  <a:srgbClr val="66FF33"/>
                </a:solidFill>
              </a:rPr>
              <a:t>’</a:t>
            </a:r>
            <a:r>
              <a:rPr lang="es-ES">
                <a:solidFill>
                  <a:srgbClr val="66FF33"/>
                </a:solidFill>
              </a:rPr>
              <a:t> permiten deducir el desarrollo de las nubes convectivas y la intensidad de la precipitación.</a:t>
            </a:r>
          </a:p>
        </p:txBody>
      </p:sp>
    </p:spTree>
    <p:extLst>
      <p:ext uri="{BB962C8B-B14F-4D97-AF65-F5344CB8AC3E}">
        <p14:creationId xmlns:p14="http://schemas.microsoft.com/office/powerpoint/2010/main" val="316111543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986" name="Group 320"/>
          <p:cNvGrpSpPr>
            <a:grpSpLocks/>
          </p:cNvGrpSpPr>
          <p:nvPr/>
        </p:nvGrpSpPr>
        <p:grpSpPr bwMode="auto">
          <a:xfrm>
            <a:off x="0" y="0"/>
            <a:ext cx="9144000" cy="6858000"/>
            <a:chOff x="0" y="0"/>
            <a:chExt cx="5760" cy="4320"/>
          </a:xfrm>
        </p:grpSpPr>
        <p:pic>
          <p:nvPicPr>
            <p:cNvPr id="41991" name="Picture 318" descr="image004"/>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2304" y="1728"/>
              <a:ext cx="345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92" name="Picture 317" descr="image00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456" cy="2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1987" name="AutoShape 321"/>
          <p:cNvSpPr>
            <a:spLocks noChangeArrowheads="1"/>
          </p:cNvSpPr>
          <p:nvPr/>
        </p:nvSpPr>
        <p:spPr bwMode="auto">
          <a:xfrm>
            <a:off x="5867400" y="457200"/>
            <a:ext cx="2667000" cy="1295400"/>
          </a:xfrm>
          <a:prstGeom prst="leftArrow">
            <a:avLst>
              <a:gd name="adj1" fmla="val 50000"/>
              <a:gd name="adj2" fmla="val 51471"/>
            </a:avLst>
          </a:prstGeom>
          <a:solidFill>
            <a:schemeClr val="accent1"/>
          </a:solidFill>
          <a:ln w="9525">
            <a:solidFill>
              <a:schemeClr val="tx1"/>
            </a:solidFill>
            <a:miter lim="800000"/>
            <a:headEnd/>
            <a:tailEnd/>
          </a:ln>
        </p:spPr>
        <p:txBody>
          <a:bodyPr wrap="none" anchor="ctr"/>
          <a:lstStyle/>
          <a:p>
            <a:endParaRPr lang="es-ES_tradnl"/>
          </a:p>
        </p:txBody>
      </p:sp>
      <p:sp>
        <p:nvSpPr>
          <p:cNvPr id="41988" name="Text Box 322"/>
          <p:cNvSpPr txBox="1">
            <a:spLocks noChangeArrowheads="1"/>
          </p:cNvSpPr>
          <p:nvPr/>
        </p:nvSpPr>
        <p:spPr bwMode="auto">
          <a:xfrm>
            <a:off x="6781800" y="838200"/>
            <a:ext cx="1066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a:solidFill>
                  <a:schemeClr val="tx2"/>
                </a:solidFill>
              </a:rPr>
              <a:t>Radar</a:t>
            </a:r>
          </a:p>
        </p:txBody>
      </p:sp>
      <p:sp>
        <p:nvSpPr>
          <p:cNvPr id="41989" name="AutoShape 323"/>
          <p:cNvSpPr>
            <a:spLocks noChangeArrowheads="1"/>
          </p:cNvSpPr>
          <p:nvPr/>
        </p:nvSpPr>
        <p:spPr bwMode="auto">
          <a:xfrm>
            <a:off x="533400" y="4953000"/>
            <a:ext cx="2819400" cy="1371600"/>
          </a:xfrm>
          <a:prstGeom prst="rightArrow">
            <a:avLst>
              <a:gd name="adj1" fmla="val 50000"/>
              <a:gd name="adj2" fmla="val 51389"/>
            </a:avLst>
          </a:prstGeom>
          <a:solidFill>
            <a:schemeClr val="accent1"/>
          </a:solidFill>
          <a:ln w="9525">
            <a:solidFill>
              <a:schemeClr val="tx1"/>
            </a:solidFill>
            <a:miter lim="800000"/>
            <a:headEnd/>
            <a:tailEnd/>
          </a:ln>
        </p:spPr>
        <p:txBody>
          <a:bodyPr wrap="none" anchor="ctr"/>
          <a:lstStyle/>
          <a:p>
            <a:endParaRPr lang="es-ES_tradnl"/>
          </a:p>
        </p:txBody>
      </p:sp>
      <p:sp>
        <p:nvSpPr>
          <p:cNvPr id="41990" name="Text Box 324"/>
          <p:cNvSpPr txBox="1">
            <a:spLocks noChangeArrowheads="1"/>
          </p:cNvSpPr>
          <p:nvPr/>
        </p:nvSpPr>
        <p:spPr bwMode="auto">
          <a:xfrm>
            <a:off x="1143000" y="5410200"/>
            <a:ext cx="1752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a:solidFill>
                  <a:schemeClr val="tx2"/>
                </a:solidFill>
              </a:rPr>
              <a:t>Meteosat</a:t>
            </a:r>
          </a:p>
        </p:txBody>
      </p:sp>
    </p:spTree>
    <p:extLst>
      <p:ext uri="{BB962C8B-B14F-4D97-AF65-F5344CB8AC3E}">
        <p14:creationId xmlns:p14="http://schemas.microsoft.com/office/powerpoint/2010/main" val="34719415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0" y="1460500"/>
            <a:ext cx="9144000" cy="3275013"/>
          </a:xfrm>
        </p:spPr>
        <p:txBody>
          <a:bodyPr/>
          <a:lstStyle/>
          <a:p>
            <a:r>
              <a:rPr lang="es-ES" dirty="0">
                <a:solidFill>
                  <a:srgbClr val="FFFF00"/>
                </a:solidFill>
              </a:rPr>
              <a:t>La atmósfera no lo es </a:t>
            </a:r>
            <a:r>
              <a:rPr lang="es-ES" dirty="0" smtClean="0">
                <a:solidFill>
                  <a:srgbClr val="FFFF00"/>
                </a:solidFill>
              </a:rPr>
              <a:t>todo:</a:t>
            </a:r>
            <a:br>
              <a:rPr lang="es-ES" dirty="0" smtClean="0">
                <a:solidFill>
                  <a:srgbClr val="FFFF00"/>
                </a:solidFill>
              </a:rPr>
            </a:br>
            <a:r>
              <a:rPr lang="es-ES" dirty="0" smtClean="0">
                <a:solidFill>
                  <a:srgbClr val="FFFF00"/>
                </a:solidFill>
              </a:rPr>
              <a:t>Sistema </a:t>
            </a:r>
            <a:r>
              <a:rPr lang="es-ES" dirty="0">
                <a:solidFill>
                  <a:srgbClr val="FFFF00"/>
                </a:solidFill>
              </a:rPr>
              <a:t>Climático</a:t>
            </a:r>
            <a:endParaRPr lang="es-ES_tradnl" sz="2400" dirty="0" smtClean="0"/>
          </a:p>
        </p:txBody>
      </p:sp>
      <p:sp>
        <p:nvSpPr>
          <p:cNvPr id="7171"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
        <p:nvSpPr>
          <p:cNvPr id="7172"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Tree>
    <p:extLst>
      <p:ext uri="{BB962C8B-B14F-4D97-AF65-F5344CB8AC3E}">
        <p14:creationId xmlns:p14="http://schemas.microsoft.com/office/powerpoint/2010/main" val="2579000440"/>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0" y="1460500"/>
            <a:ext cx="9144000" cy="3275013"/>
          </a:xfrm>
        </p:spPr>
        <p:txBody>
          <a:bodyPr/>
          <a:lstStyle/>
          <a:p>
            <a:r>
              <a:rPr lang="es-ES" dirty="0">
                <a:solidFill>
                  <a:srgbClr val="FFFF00"/>
                </a:solidFill>
              </a:rPr>
              <a:t>La </a:t>
            </a:r>
            <a:r>
              <a:rPr lang="es-ES" dirty="0" smtClean="0">
                <a:solidFill>
                  <a:srgbClr val="FFFF00"/>
                </a:solidFill>
              </a:rPr>
              <a:t>atmósfera</a:t>
            </a:r>
            <a:r>
              <a:rPr lang="es-ES" dirty="0">
                <a:solidFill>
                  <a:srgbClr val="FFFF00"/>
                </a:solidFill>
              </a:rPr>
              <a:t>, a través de la que percibimos tiempo y clima</a:t>
            </a:r>
            <a:br>
              <a:rPr lang="es-ES" dirty="0">
                <a:solidFill>
                  <a:srgbClr val="FFFF00"/>
                </a:solidFill>
              </a:rPr>
            </a:br>
            <a:endParaRPr lang="es-ES_tradnl" sz="2400" dirty="0" smtClean="0"/>
          </a:p>
        </p:txBody>
      </p:sp>
      <p:sp>
        <p:nvSpPr>
          <p:cNvPr id="7171"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
        <p:nvSpPr>
          <p:cNvPr id="7172"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Tree>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82" name="Picture 2"/>
          <p:cNvPicPr preferRelativeResize="0">
            <a:picLocks noChangeArrowheads="1"/>
          </p:cNvPicPr>
          <p:nvPr/>
        </p:nvPicPr>
        <p:blipFill>
          <a:blip r:embed="rId2" cstate="print"/>
          <a:srcRect/>
          <a:stretch>
            <a:fillRect/>
          </a:stretch>
        </p:blipFill>
        <p:spPr bwMode="auto">
          <a:xfrm>
            <a:off x="6324600" y="4343400"/>
            <a:ext cx="2667000" cy="1752600"/>
          </a:xfrm>
          <a:prstGeom prst="rect">
            <a:avLst/>
          </a:prstGeom>
          <a:noFill/>
          <a:ln w="12700">
            <a:noFill/>
            <a:miter lim="800000"/>
            <a:headEnd/>
            <a:tailEnd/>
          </a:ln>
        </p:spPr>
      </p:pic>
      <p:pic>
        <p:nvPicPr>
          <p:cNvPr id="430083" name="Picture 3"/>
          <p:cNvPicPr>
            <a:picLocks noChangeAspect="1" noChangeArrowheads="1"/>
          </p:cNvPicPr>
          <p:nvPr/>
        </p:nvPicPr>
        <p:blipFill>
          <a:blip r:embed="rId3" cstate="print"/>
          <a:srcRect/>
          <a:stretch>
            <a:fillRect/>
          </a:stretch>
        </p:blipFill>
        <p:spPr bwMode="auto">
          <a:xfrm>
            <a:off x="6705600" y="152400"/>
            <a:ext cx="2271713" cy="3276600"/>
          </a:xfrm>
          <a:prstGeom prst="rect">
            <a:avLst/>
          </a:prstGeom>
          <a:noFill/>
          <a:ln w="12700">
            <a:noFill/>
            <a:miter lim="800000"/>
            <a:headEnd/>
            <a:tailEnd/>
          </a:ln>
        </p:spPr>
      </p:pic>
      <p:sp>
        <p:nvSpPr>
          <p:cNvPr id="430084" name="Text Box 4"/>
          <p:cNvSpPr txBox="1">
            <a:spLocks noChangeArrowheads="1"/>
          </p:cNvSpPr>
          <p:nvPr/>
        </p:nvSpPr>
        <p:spPr bwMode="auto">
          <a:xfrm>
            <a:off x="381000" y="381000"/>
            <a:ext cx="2743200" cy="1552575"/>
          </a:xfrm>
          <a:prstGeom prst="rect">
            <a:avLst/>
          </a:prstGeom>
          <a:noFill/>
          <a:ln w="9525">
            <a:noFill/>
            <a:miter lim="800000"/>
            <a:headEnd/>
            <a:tailEnd/>
          </a:ln>
        </p:spPr>
        <p:txBody>
          <a:bodyPr>
            <a:spAutoFit/>
          </a:bodyPr>
          <a:lstStyle/>
          <a:p>
            <a:pPr>
              <a:spcBef>
                <a:spcPct val="50000"/>
              </a:spcBef>
              <a:buFontTx/>
              <a:buNone/>
            </a:pPr>
            <a:r>
              <a:rPr lang="es-ES_tradnl" dirty="0">
                <a:solidFill>
                  <a:srgbClr val="FFFF00"/>
                </a:solidFill>
                <a:latin typeface="Times New Roman" pitchFamily="18" charset="0"/>
              </a:rPr>
              <a:t>Hoy tenemos un sol radiante, y desde hace unos días no llueve ... </a:t>
            </a:r>
          </a:p>
        </p:txBody>
      </p:sp>
      <p:sp>
        <p:nvSpPr>
          <p:cNvPr id="430085" name="Text Box 5"/>
          <p:cNvSpPr txBox="1">
            <a:spLocks noChangeArrowheads="1"/>
          </p:cNvSpPr>
          <p:nvPr/>
        </p:nvSpPr>
        <p:spPr bwMode="auto">
          <a:xfrm>
            <a:off x="457200" y="5029200"/>
            <a:ext cx="2895600" cy="1187450"/>
          </a:xfrm>
          <a:prstGeom prst="rect">
            <a:avLst/>
          </a:prstGeom>
          <a:noFill/>
          <a:ln w="9525">
            <a:noFill/>
            <a:miter lim="800000"/>
            <a:headEnd/>
            <a:tailEnd/>
          </a:ln>
        </p:spPr>
        <p:txBody>
          <a:bodyPr>
            <a:spAutoFit/>
          </a:bodyPr>
          <a:lstStyle/>
          <a:p>
            <a:pPr>
              <a:spcBef>
                <a:spcPct val="50000"/>
              </a:spcBef>
              <a:buFontTx/>
              <a:buNone/>
            </a:pPr>
            <a:r>
              <a:rPr lang="es-ES_tradnl">
                <a:solidFill>
                  <a:srgbClr val="FFFF00"/>
                </a:solidFill>
                <a:latin typeface="Times New Roman" pitchFamily="18" charset="0"/>
              </a:rPr>
              <a:t>Hoy llueve copiosamente, lo mismo que ayer ...</a:t>
            </a:r>
          </a:p>
        </p:txBody>
      </p:sp>
      <p:sp>
        <p:nvSpPr>
          <p:cNvPr id="430086" name="Text Box 6"/>
          <p:cNvSpPr txBox="1">
            <a:spLocks noChangeArrowheads="1"/>
          </p:cNvSpPr>
          <p:nvPr/>
        </p:nvSpPr>
        <p:spPr bwMode="auto">
          <a:xfrm>
            <a:off x="3657600" y="2286000"/>
            <a:ext cx="1524000" cy="2647950"/>
          </a:xfrm>
          <a:prstGeom prst="rect">
            <a:avLst/>
          </a:prstGeom>
          <a:noFill/>
          <a:ln w="9525">
            <a:noFill/>
            <a:miter lim="800000"/>
            <a:headEnd/>
            <a:tailEnd/>
          </a:ln>
        </p:spPr>
        <p:txBody>
          <a:bodyPr>
            <a:spAutoFit/>
          </a:bodyPr>
          <a:lstStyle/>
          <a:p>
            <a:pPr algn="ctr">
              <a:spcBef>
                <a:spcPct val="50000"/>
              </a:spcBef>
              <a:buFontTx/>
              <a:buNone/>
            </a:pPr>
            <a:r>
              <a:rPr lang="es-ES_tradnl">
                <a:solidFill>
                  <a:srgbClr val="FFFF00"/>
                </a:solidFill>
                <a:latin typeface="Times New Roman" pitchFamily="18" charset="0"/>
              </a:rPr>
              <a:t>… pero si siempre fuera así, sería imposible un paisaje ...</a:t>
            </a:r>
          </a:p>
        </p:txBody>
      </p:sp>
      <p:sp>
        <p:nvSpPr>
          <p:cNvPr id="430087" name="Text Box 7"/>
          <p:cNvSpPr txBox="1">
            <a:spLocks noChangeArrowheads="1"/>
          </p:cNvSpPr>
          <p:nvPr/>
        </p:nvSpPr>
        <p:spPr bwMode="auto">
          <a:xfrm>
            <a:off x="6781800" y="3581400"/>
            <a:ext cx="2209800" cy="457200"/>
          </a:xfrm>
          <a:prstGeom prst="rect">
            <a:avLst/>
          </a:prstGeom>
          <a:noFill/>
          <a:ln w="9525">
            <a:noFill/>
            <a:miter lim="800000"/>
            <a:headEnd/>
            <a:tailEnd/>
          </a:ln>
        </p:spPr>
        <p:txBody>
          <a:bodyPr>
            <a:spAutoFit/>
          </a:bodyPr>
          <a:lstStyle/>
          <a:p>
            <a:pPr algn="ctr">
              <a:spcBef>
                <a:spcPct val="50000"/>
              </a:spcBef>
              <a:buFontTx/>
              <a:buNone/>
            </a:pPr>
            <a:r>
              <a:rPr lang="es-ES_tradnl">
                <a:solidFill>
                  <a:srgbClr val="FFFF00"/>
                </a:solidFill>
                <a:latin typeface="Times New Roman" pitchFamily="18" charset="0"/>
              </a:rPr>
              <a:t>… tan frondoso</a:t>
            </a:r>
          </a:p>
        </p:txBody>
      </p:sp>
      <p:sp>
        <p:nvSpPr>
          <p:cNvPr id="430088" name="Text Box 8"/>
          <p:cNvSpPr txBox="1">
            <a:spLocks noChangeArrowheads="1"/>
          </p:cNvSpPr>
          <p:nvPr/>
        </p:nvSpPr>
        <p:spPr bwMode="auto">
          <a:xfrm>
            <a:off x="7264400" y="6073775"/>
            <a:ext cx="1676400" cy="457200"/>
          </a:xfrm>
          <a:prstGeom prst="rect">
            <a:avLst/>
          </a:prstGeom>
          <a:noFill/>
          <a:ln w="9525">
            <a:noFill/>
            <a:miter lim="800000"/>
            <a:headEnd/>
            <a:tailEnd/>
          </a:ln>
        </p:spPr>
        <p:txBody>
          <a:bodyPr>
            <a:spAutoFit/>
          </a:bodyPr>
          <a:lstStyle/>
          <a:p>
            <a:pPr algn="ctr">
              <a:spcBef>
                <a:spcPct val="50000"/>
              </a:spcBef>
              <a:buFontTx/>
              <a:buNone/>
            </a:pPr>
            <a:r>
              <a:rPr lang="es-ES_tradnl">
                <a:solidFill>
                  <a:srgbClr val="FFFF00"/>
                </a:solidFill>
                <a:latin typeface="Times New Roman" pitchFamily="18" charset="0"/>
              </a:rPr>
              <a:t>… tan árido</a:t>
            </a:r>
          </a:p>
        </p:txBody>
      </p:sp>
    </p:spTree>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430084"/>
                                        </p:tgtEl>
                                        <p:attrNameLst>
                                          <p:attrName>style.visibility</p:attrName>
                                        </p:attrNameLst>
                                      </p:cBhvr>
                                      <p:to>
                                        <p:strVal val="visible"/>
                                      </p:to>
                                    </p:set>
                                    <p:animEffect transition="in" filter="dissolve">
                                      <p:cBhvr>
                                        <p:cTn id="7" dur="500"/>
                                        <p:tgtEl>
                                          <p:spTgt spid="430084"/>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30085"/>
                                        </p:tgtEl>
                                        <p:attrNameLst>
                                          <p:attrName>style.visibility</p:attrName>
                                        </p:attrNameLst>
                                      </p:cBhvr>
                                      <p:to>
                                        <p:strVal val="visible"/>
                                      </p:to>
                                    </p:set>
                                    <p:animEffect transition="in" filter="dissolve">
                                      <p:cBhvr>
                                        <p:cTn id="11" dur="500"/>
                                        <p:tgtEl>
                                          <p:spTgt spid="430085"/>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430086"/>
                                        </p:tgtEl>
                                        <p:attrNameLst>
                                          <p:attrName>style.visibility</p:attrName>
                                        </p:attrNameLst>
                                      </p:cBhvr>
                                      <p:to>
                                        <p:strVal val="visible"/>
                                      </p:to>
                                    </p:set>
                                    <p:animEffect transition="in" filter="dissolve">
                                      <p:cBhvr>
                                        <p:cTn id="15" dur="500"/>
                                        <p:tgtEl>
                                          <p:spTgt spid="430086"/>
                                        </p:tgtEl>
                                      </p:cBhvr>
                                    </p:animEffect>
                                  </p:childTnLst>
                                </p:cTn>
                              </p:par>
                            </p:childTnLst>
                          </p:cTn>
                        </p:par>
                        <p:par>
                          <p:cTn id="16" fill="hold">
                            <p:stCondLst>
                              <p:cond delay="1500"/>
                            </p:stCondLst>
                            <p:childTnLst>
                              <p:par>
                                <p:cTn id="17" presetID="4" presetClass="entr" presetSubtype="32" fill="hold" nodeType="afterEffect">
                                  <p:stCondLst>
                                    <p:cond delay="0"/>
                                  </p:stCondLst>
                                  <p:childTnLst>
                                    <p:set>
                                      <p:cBhvr>
                                        <p:cTn id="18" dur="1" fill="hold">
                                          <p:stCondLst>
                                            <p:cond delay="0"/>
                                          </p:stCondLst>
                                        </p:cTn>
                                        <p:tgtEl>
                                          <p:spTgt spid="430083"/>
                                        </p:tgtEl>
                                        <p:attrNameLst>
                                          <p:attrName>style.visibility</p:attrName>
                                        </p:attrNameLst>
                                      </p:cBhvr>
                                      <p:to>
                                        <p:strVal val="visible"/>
                                      </p:to>
                                    </p:set>
                                    <p:animEffect transition="in" filter="box(out)">
                                      <p:cBhvr>
                                        <p:cTn id="19" dur="500"/>
                                        <p:tgtEl>
                                          <p:spTgt spid="430083"/>
                                        </p:tgtEl>
                                      </p:cBhvr>
                                    </p:animEffect>
                                  </p:childTnLst>
                                </p:cTn>
                              </p:par>
                            </p:childTnLst>
                          </p:cTn>
                        </p:par>
                        <p:par>
                          <p:cTn id="20" fill="hold">
                            <p:stCondLst>
                              <p:cond delay="2000"/>
                            </p:stCondLst>
                            <p:childTnLst>
                              <p:par>
                                <p:cTn id="21" presetID="9" presetClass="entr" presetSubtype="0" fill="hold" grpId="0" nodeType="afterEffect">
                                  <p:stCondLst>
                                    <p:cond delay="0"/>
                                  </p:stCondLst>
                                  <p:childTnLst>
                                    <p:set>
                                      <p:cBhvr>
                                        <p:cTn id="22" dur="1" fill="hold">
                                          <p:stCondLst>
                                            <p:cond delay="0"/>
                                          </p:stCondLst>
                                        </p:cTn>
                                        <p:tgtEl>
                                          <p:spTgt spid="430087"/>
                                        </p:tgtEl>
                                        <p:attrNameLst>
                                          <p:attrName>style.visibility</p:attrName>
                                        </p:attrNameLst>
                                      </p:cBhvr>
                                      <p:to>
                                        <p:strVal val="visible"/>
                                      </p:to>
                                    </p:set>
                                    <p:animEffect transition="in" filter="dissolve">
                                      <p:cBhvr>
                                        <p:cTn id="23" dur="500"/>
                                        <p:tgtEl>
                                          <p:spTgt spid="430087"/>
                                        </p:tgtEl>
                                      </p:cBhvr>
                                    </p:animEffect>
                                  </p:childTnLst>
                                </p:cTn>
                              </p:par>
                            </p:childTnLst>
                          </p:cTn>
                        </p:par>
                        <p:par>
                          <p:cTn id="24" fill="hold">
                            <p:stCondLst>
                              <p:cond delay="2500"/>
                            </p:stCondLst>
                            <p:childTnLst>
                              <p:par>
                                <p:cTn id="25" presetID="16" presetClass="entr" presetSubtype="37" fill="hold" nodeType="afterEffect">
                                  <p:stCondLst>
                                    <p:cond delay="0"/>
                                  </p:stCondLst>
                                  <p:childTnLst>
                                    <p:set>
                                      <p:cBhvr>
                                        <p:cTn id="26" dur="1" fill="hold">
                                          <p:stCondLst>
                                            <p:cond delay="0"/>
                                          </p:stCondLst>
                                        </p:cTn>
                                        <p:tgtEl>
                                          <p:spTgt spid="430082"/>
                                        </p:tgtEl>
                                        <p:attrNameLst>
                                          <p:attrName>style.visibility</p:attrName>
                                        </p:attrNameLst>
                                      </p:cBhvr>
                                      <p:to>
                                        <p:strVal val="visible"/>
                                      </p:to>
                                    </p:set>
                                    <p:animEffect transition="in" filter="barn(outVertical)">
                                      <p:cBhvr>
                                        <p:cTn id="27" dur="500"/>
                                        <p:tgtEl>
                                          <p:spTgt spid="430082"/>
                                        </p:tgtEl>
                                      </p:cBhvr>
                                    </p:animEffect>
                                  </p:childTnLst>
                                </p:cTn>
                              </p:par>
                            </p:childTnLst>
                          </p:cTn>
                        </p:par>
                        <p:par>
                          <p:cTn id="28" fill="hold">
                            <p:stCondLst>
                              <p:cond delay="3000"/>
                            </p:stCondLst>
                            <p:childTnLst>
                              <p:par>
                                <p:cTn id="29" presetID="9" presetClass="entr" presetSubtype="0" fill="hold" grpId="0" nodeType="afterEffect">
                                  <p:stCondLst>
                                    <p:cond delay="0"/>
                                  </p:stCondLst>
                                  <p:childTnLst>
                                    <p:set>
                                      <p:cBhvr>
                                        <p:cTn id="30" dur="1" fill="hold">
                                          <p:stCondLst>
                                            <p:cond delay="0"/>
                                          </p:stCondLst>
                                        </p:cTn>
                                        <p:tgtEl>
                                          <p:spTgt spid="430088"/>
                                        </p:tgtEl>
                                        <p:attrNameLst>
                                          <p:attrName>style.visibility</p:attrName>
                                        </p:attrNameLst>
                                      </p:cBhvr>
                                      <p:to>
                                        <p:strVal val="visible"/>
                                      </p:to>
                                    </p:set>
                                    <p:animEffect transition="in" filter="dissolve">
                                      <p:cBhvr>
                                        <p:cTn id="31" dur="500"/>
                                        <p:tgtEl>
                                          <p:spTgt spid="4300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084" grpId="0" autoUpdateAnimBg="0"/>
      <p:bldP spid="430085" grpId="0" autoUpdateAnimBg="0"/>
      <p:bldP spid="430086" grpId="0" autoUpdateAnimBg="0"/>
      <p:bldP spid="430087" grpId="0" autoUpdateAnimBg="0"/>
      <p:bldP spid="430088"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F 1.2 Figura 1"/>
          <p:cNvPicPr>
            <a:picLocks noChangeAspect="1" noChangeArrowheads="1"/>
          </p:cNvPicPr>
          <p:nvPr/>
        </p:nvPicPr>
        <p:blipFill>
          <a:blip r:embed="rId2" cstate="print"/>
          <a:srcRect/>
          <a:stretch>
            <a:fillRect/>
          </a:stretch>
        </p:blipFill>
        <p:spPr bwMode="auto">
          <a:xfrm>
            <a:off x="13087" y="103239"/>
            <a:ext cx="9160409" cy="6237312"/>
          </a:xfrm>
          <a:prstGeom prst="rect">
            <a:avLst/>
          </a:prstGeom>
          <a:noFill/>
          <a:ln w="9525">
            <a:noFill/>
            <a:miter lim="800000"/>
            <a:headEnd/>
            <a:tailEnd/>
          </a:ln>
        </p:spPr>
      </p:pic>
    </p:spTree>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8"/>
          <p:cNvSpPr>
            <a:spLocks noChangeShapeType="1"/>
          </p:cNvSpPr>
          <p:nvPr/>
        </p:nvSpPr>
        <p:spPr bwMode="auto">
          <a:xfrm>
            <a:off x="0" y="841375"/>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graphicFrame>
        <p:nvGraphicFramePr>
          <p:cNvPr id="2050" name="Object 2"/>
          <p:cNvGraphicFramePr>
            <a:graphicFrameLocks noChangeAspect="1"/>
          </p:cNvGraphicFramePr>
          <p:nvPr/>
        </p:nvGraphicFramePr>
        <p:xfrm>
          <a:off x="0" y="0"/>
          <a:ext cx="5076056" cy="6526116"/>
        </p:xfrm>
        <a:graphic>
          <a:graphicData uri="http://schemas.openxmlformats.org/presentationml/2006/ole">
            <mc:AlternateContent xmlns:mc="http://schemas.openxmlformats.org/markup-compatibility/2006">
              <mc:Choice xmlns:v="urn:schemas-microsoft-com:vml" Requires="v">
                <p:oleObj spid="_x0000_s188445" name="Foto de Photo Editor" r:id="rId3" imgW="4214225" imgH="5418290" progId="">
                  <p:embed/>
                </p:oleObj>
              </mc:Choice>
              <mc:Fallback>
                <p:oleObj name="Foto de Photo Editor" r:id="rId3" imgW="4214225" imgH="5418290" progId="">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5076056" cy="6526116"/>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 name="3 CuadroTexto"/>
          <p:cNvSpPr txBox="1"/>
          <p:nvPr/>
        </p:nvSpPr>
        <p:spPr>
          <a:xfrm>
            <a:off x="5076056" y="0"/>
            <a:ext cx="4067944" cy="4893647"/>
          </a:xfrm>
          <a:prstGeom prst="rect">
            <a:avLst/>
          </a:prstGeom>
          <a:noFill/>
        </p:spPr>
        <p:txBody>
          <a:bodyPr wrap="square" rtlCol="0">
            <a:spAutoFit/>
          </a:bodyPr>
          <a:lstStyle/>
          <a:p>
            <a:pPr algn="ctr"/>
            <a:r>
              <a:rPr lang="es-ES" sz="2400" b="1" dirty="0" smtClean="0">
                <a:solidFill>
                  <a:srgbClr val="FFFF00"/>
                </a:solidFill>
              </a:rPr>
              <a:t>Cambios en los parámetros orbitales</a:t>
            </a:r>
          </a:p>
          <a:p>
            <a:endParaRPr lang="es-ES" sz="2400" b="1" dirty="0" smtClean="0">
              <a:solidFill>
                <a:srgbClr val="FFFF00"/>
              </a:solidFill>
            </a:endParaRPr>
          </a:p>
          <a:p>
            <a:endParaRPr lang="es-ES" sz="2400" b="1" dirty="0" smtClean="0">
              <a:solidFill>
                <a:srgbClr val="FFFF00"/>
              </a:solidFill>
            </a:endParaRPr>
          </a:p>
          <a:p>
            <a:endParaRPr lang="es-ES" sz="2400" b="1" dirty="0" smtClean="0">
              <a:solidFill>
                <a:srgbClr val="FFFF00"/>
              </a:solidFill>
            </a:endParaRPr>
          </a:p>
          <a:p>
            <a:r>
              <a:rPr lang="es-ES" sz="2400" b="1" dirty="0" smtClean="0">
                <a:solidFill>
                  <a:schemeClr val="bg1"/>
                </a:solidFill>
              </a:rPr>
              <a:t>Planteado por </a:t>
            </a:r>
            <a:r>
              <a:rPr lang="es-ES" sz="2400" b="1" dirty="0" err="1" smtClean="0">
                <a:solidFill>
                  <a:schemeClr val="bg1"/>
                </a:solidFill>
              </a:rPr>
              <a:t>Croll</a:t>
            </a:r>
            <a:r>
              <a:rPr lang="es-ES" sz="2400" b="1" dirty="0" smtClean="0">
                <a:solidFill>
                  <a:schemeClr val="bg1"/>
                </a:solidFill>
              </a:rPr>
              <a:t> a mediados del siglo XIX</a:t>
            </a:r>
          </a:p>
          <a:p>
            <a:endParaRPr lang="es-ES" sz="2400" dirty="0" smtClean="0">
              <a:solidFill>
                <a:schemeClr val="bg1"/>
              </a:solidFill>
            </a:endParaRPr>
          </a:p>
          <a:p>
            <a:r>
              <a:rPr lang="es-ES" sz="2400" b="1" dirty="0" err="1" smtClean="0">
                <a:solidFill>
                  <a:schemeClr val="bg1"/>
                </a:solidFill>
              </a:rPr>
              <a:t>Milankovitch</a:t>
            </a:r>
            <a:r>
              <a:rPr lang="es-ES" sz="2400" b="1" dirty="0" smtClean="0">
                <a:solidFill>
                  <a:schemeClr val="bg1"/>
                </a:solidFill>
              </a:rPr>
              <a:t> calcula los efectos hacia los años 20 del siglo XX</a:t>
            </a:r>
          </a:p>
          <a:p>
            <a:endParaRPr lang="es-ES" sz="2400" b="1" dirty="0" smtClean="0">
              <a:solidFill>
                <a:schemeClr val="bg1"/>
              </a:solidFill>
            </a:endParaRPr>
          </a:p>
          <a:p>
            <a:endParaRPr lang="es-ES_tradnl" sz="2400" b="1" dirty="0" smtClean="0">
              <a:solidFill>
                <a:schemeClr val="bg1"/>
              </a:solidFill>
            </a:endParaRPr>
          </a:p>
        </p:txBody>
      </p:sp>
    </p:spTree>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9496" y="280219"/>
            <a:ext cx="9170842" cy="6021288"/>
          </a:xfrm>
          <a:prstGeom prst="rect">
            <a:avLst/>
          </a:prstGeom>
          <a:noFill/>
          <a:ln w="9525">
            <a:noFill/>
            <a:miter lim="800000"/>
            <a:headEnd/>
            <a:tailEnd/>
          </a:ln>
        </p:spPr>
      </p:pic>
    </p:spTree>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cstate="print"/>
          <a:srcRect/>
          <a:stretch>
            <a:fillRect/>
          </a:stretch>
        </p:blipFill>
        <p:spPr bwMode="auto">
          <a:xfrm>
            <a:off x="539750" y="290513"/>
            <a:ext cx="7967663" cy="4781550"/>
          </a:xfrm>
          <a:prstGeom prst="rect">
            <a:avLst/>
          </a:prstGeom>
          <a:noFill/>
          <a:ln w="9525" algn="ctr">
            <a:noFill/>
            <a:miter lim="800000"/>
            <a:headEnd/>
            <a:tailEnd/>
          </a:ln>
        </p:spPr>
      </p:pic>
      <p:sp>
        <p:nvSpPr>
          <p:cNvPr id="27651" name="2 CuadroTexto"/>
          <p:cNvSpPr txBox="1">
            <a:spLocks noChangeArrowheads="1"/>
          </p:cNvSpPr>
          <p:nvPr/>
        </p:nvSpPr>
        <p:spPr bwMode="auto">
          <a:xfrm>
            <a:off x="0" y="5248275"/>
            <a:ext cx="9144000" cy="1236663"/>
          </a:xfrm>
          <a:prstGeom prst="rect">
            <a:avLst/>
          </a:prstGeom>
          <a:noFill/>
          <a:ln w="9525">
            <a:noFill/>
            <a:miter lim="800000"/>
            <a:headEnd/>
            <a:tailEnd/>
          </a:ln>
        </p:spPr>
        <p:txBody>
          <a:bodyPr>
            <a:spAutoFit/>
          </a:bodyPr>
          <a:lstStyle/>
          <a:p>
            <a:pPr eaLnBrk="0" hangingPunct="0">
              <a:spcBef>
                <a:spcPct val="20000"/>
              </a:spcBef>
              <a:buFont typeface="Times" pitchFamily="18" charset="0"/>
              <a:buNone/>
            </a:pPr>
            <a:r>
              <a:rPr lang="es-ES_tradnl" sz="1200" b="1" dirty="0" err="1">
                <a:solidFill>
                  <a:srgbClr val="99FF33"/>
                </a:solidFill>
              </a:rPr>
              <a:t>High-resolution</a:t>
            </a:r>
            <a:r>
              <a:rPr lang="es-ES_tradnl" sz="1200" b="1" dirty="0">
                <a:solidFill>
                  <a:srgbClr val="99FF33"/>
                </a:solidFill>
              </a:rPr>
              <a:t> </a:t>
            </a:r>
            <a:r>
              <a:rPr lang="es-ES_tradnl" sz="1200" b="1" dirty="0" err="1">
                <a:solidFill>
                  <a:srgbClr val="99FF33"/>
                </a:solidFill>
              </a:rPr>
              <a:t>carbon</a:t>
            </a:r>
            <a:r>
              <a:rPr lang="es-ES_tradnl" sz="1200" b="1" dirty="0">
                <a:solidFill>
                  <a:srgbClr val="99FF33"/>
                </a:solidFill>
              </a:rPr>
              <a:t> </a:t>
            </a:r>
            <a:r>
              <a:rPr lang="es-ES_tradnl" sz="1200" b="1" dirty="0" err="1">
                <a:solidFill>
                  <a:srgbClr val="99FF33"/>
                </a:solidFill>
              </a:rPr>
              <a:t>dioxide</a:t>
            </a:r>
            <a:r>
              <a:rPr lang="es-ES_tradnl" sz="1200" b="1" dirty="0">
                <a:solidFill>
                  <a:srgbClr val="99FF33"/>
                </a:solidFill>
              </a:rPr>
              <a:t> </a:t>
            </a:r>
            <a:r>
              <a:rPr lang="es-ES_tradnl" sz="1200" b="1" dirty="0" err="1">
                <a:solidFill>
                  <a:srgbClr val="99FF33"/>
                </a:solidFill>
              </a:rPr>
              <a:t>concentration</a:t>
            </a:r>
            <a:r>
              <a:rPr lang="es-ES_tradnl" sz="1200" b="1" dirty="0">
                <a:solidFill>
                  <a:srgbClr val="99FF33"/>
                </a:solidFill>
              </a:rPr>
              <a:t> record 650,000-800,000 </a:t>
            </a:r>
            <a:r>
              <a:rPr lang="es-ES_tradnl" sz="1200" b="1" dirty="0" err="1">
                <a:solidFill>
                  <a:srgbClr val="99FF33"/>
                </a:solidFill>
              </a:rPr>
              <a:t>years</a:t>
            </a:r>
            <a:r>
              <a:rPr lang="es-ES_tradnl" sz="1200" b="1" dirty="0">
                <a:solidFill>
                  <a:srgbClr val="99FF33"/>
                </a:solidFill>
              </a:rPr>
              <a:t> </a:t>
            </a:r>
            <a:r>
              <a:rPr lang="es-ES_tradnl" sz="1200" b="1" dirty="0" err="1">
                <a:solidFill>
                  <a:srgbClr val="99FF33"/>
                </a:solidFill>
              </a:rPr>
              <a:t>before</a:t>
            </a:r>
            <a:r>
              <a:rPr lang="es-ES_tradnl" sz="1200" b="1" dirty="0">
                <a:solidFill>
                  <a:srgbClr val="99FF33"/>
                </a:solidFill>
              </a:rPr>
              <a:t> </a:t>
            </a:r>
            <a:r>
              <a:rPr lang="es-ES_tradnl" sz="1200" b="1" dirty="0" err="1">
                <a:solidFill>
                  <a:srgbClr val="99FF33"/>
                </a:solidFill>
              </a:rPr>
              <a:t>present</a:t>
            </a:r>
            <a:r>
              <a:rPr lang="es-ES_tradnl" sz="1200" b="1" dirty="0">
                <a:solidFill>
                  <a:srgbClr val="99FF33"/>
                </a:solidFill>
              </a:rPr>
              <a:t>,</a:t>
            </a:r>
            <a:br>
              <a:rPr lang="es-ES_tradnl" sz="1200" b="1" dirty="0">
                <a:solidFill>
                  <a:srgbClr val="99FF33"/>
                </a:solidFill>
              </a:rPr>
            </a:br>
            <a:r>
              <a:rPr lang="es-ES_tradnl" sz="1200" b="1" dirty="0" err="1">
                <a:solidFill>
                  <a:srgbClr val="99FF33"/>
                </a:solidFill>
              </a:rPr>
              <a:t>Lüthi</a:t>
            </a:r>
            <a:r>
              <a:rPr lang="es-ES_tradnl" sz="1200" b="1" dirty="0">
                <a:solidFill>
                  <a:srgbClr val="99FF33"/>
                </a:solidFill>
              </a:rPr>
              <a:t>, D., M. Le </a:t>
            </a:r>
            <a:r>
              <a:rPr lang="es-ES_tradnl" sz="1200" b="1" dirty="0" err="1">
                <a:solidFill>
                  <a:srgbClr val="99FF33"/>
                </a:solidFill>
              </a:rPr>
              <a:t>Floch</a:t>
            </a:r>
            <a:r>
              <a:rPr lang="es-ES_tradnl" sz="1200" b="1" dirty="0">
                <a:solidFill>
                  <a:srgbClr val="99FF33"/>
                </a:solidFill>
              </a:rPr>
              <a:t>, B. </a:t>
            </a:r>
            <a:r>
              <a:rPr lang="es-ES_tradnl" sz="1200" b="1" dirty="0" err="1">
                <a:solidFill>
                  <a:srgbClr val="99FF33"/>
                </a:solidFill>
              </a:rPr>
              <a:t>Bereiter</a:t>
            </a:r>
            <a:r>
              <a:rPr lang="es-ES_tradnl" sz="1200" b="1" dirty="0">
                <a:solidFill>
                  <a:srgbClr val="99FF33"/>
                </a:solidFill>
              </a:rPr>
              <a:t>, T. </a:t>
            </a:r>
            <a:r>
              <a:rPr lang="es-ES_tradnl" sz="1200" b="1" dirty="0" err="1">
                <a:solidFill>
                  <a:srgbClr val="99FF33"/>
                </a:solidFill>
              </a:rPr>
              <a:t>Blunier</a:t>
            </a:r>
            <a:r>
              <a:rPr lang="es-ES_tradnl" sz="1200" b="1" dirty="0">
                <a:solidFill>
                  <a:srgbClr val="99FF33"/>
                </a:solidFill>
              </a:rPr>
              <a:t>, J.-M. </a:t>
            </a:r>
            <a:r>
              <a:rPr lang="es-ES_tradnl" sz="1200" b="1" dirty="0" err="1">
                <a:solidFill>
                  <a:srgbClr val="99FF33"/>
                </a:solidFill>
              </a:rPr>
              <a:t>Barnola</a:t>
            </a:r>
            <a:r>
              <a:rPr lang="es-ES_tradnl" sz="1200" b="1" dirty="0">
                <a:solidFill>
                  <a:srgbClr val="99FF33"/>
                </a:solidFill>
              </a:rPr>
              <a:t>, U. </a:t>
            </a:r>
            <a:r>
              <a:rPr lang="es-ES_tradnl" sz="1200" b="1" dirty="0" err="1">
                <a:solidFill>
                  <a:srgbClr val="99FF33"/>
                </a:solidFill>
              </a:rPr>
              <a:t>Siegenthaler</a:t>
            </a:r>
            <a:r>
              <a:rPr lang="es-ES_tradnl" sz="1200" b="1" dirty="0">
                <a:solidFill>
                  <a:srgbClr val="99FF33"/>
                </a:solidFill>
              </a:rPr>
              <a:t>, D. </a:t>
            </a:r>
            <a:r>
              <a:rPr lang="es-ES_tradnl" sz="1200" b="1" dirty="0" err="1">
                <a:solidFill>
                  <a:srgbClr val="99FF33"/>
                </a:solidFill>
              </a:rPr>
              <a:t>Raynaud</a:t>
            </a:r>
            <a:r>
              <a:rPr lang="es-ES_tradnl" sz="1200" b="1" dirty="0">
                <a:solidFill>
                  <a:srgbClr val="99FF33"/>
                </a:solidFill>
              </a:rPr>
              <a:t>, J. </a:t>
            </a:r>
            <a:r>
              <a:rPr lang="es-ES_tradnl" sz="1200" b="1" dirty="0" err="1">
                <a:solidFill>
                  <a:srgbClr val="99FF33"/>
                </a:solidFill>
              </a:rPr>
              <a:t>Jouzel</a:t>
            </a:r>
            <a:r>
              <a:rPr lang="es-ES_tradnl" sz="1200" b="1" dirty="0">
                <a:solidFill>
                  <a:srgbClr val="99FF33"/>
                </a:solidFill>
              </a:rPr>
              <a:t>, H. Fischer, K. </a:t>
            </a:r>
            <a:r>
              <a:rPr lang="es-ES_tradnl" sz="1200" b="1" dirty="0" err="1">
                <a:solidFill>
                  <a:srgbClr val="99FF33"/>
                </a:solidFill>
              </a:rPr>
              <a:t>Kawamura</a:t>
            </a:r>
            <a:r>
              <a:rPr lang="es-ES_tradnl" sz="1200" b="1" dirty="0">
                <a:solidFill>
                  <a:srgbClr val="99FF33"/>
                </a:solidFill>
              </a:rPr>
              <a:t>, and T.F. </a:t>
            </a:r>
            <a:r>
              <a:rPr lang="es-ES_tradnl" sz="1200" b="1" dirty="0" err="1">
                <a:solidFill>
                  <a:srgbClr val="99FF33"/>
                </a:solidFill>
              </a:rPr>
              <a:t>Stocker</a:t>
            </a:r>
            <a:r>
              <a:rPr lang="es-ES_tradnl" sz="1200" b="1" dirty="0">
                <a:solidFill>
                  <a:srgbClr val="99FF33"/>
                </a:solidFill>
              </a:rPr>
              <a:t>, </a:t>
            </a:r>
            <a:r>
              <a:rPr lang="es-ES_tradnl" sz="1200" b="1" dirty="0" err="1">
                <a:solidFill>
                  <a:srgbClr val="99FF33"/>
                </a:solidFill>
              </a:rPr>
              <a:t>Nature</a:t>
            </a:r>
            <a:r>
              <a:rPr lang="es-ES_tradnl" sz="1200" b="1" dirty="0">
                <a:solidFill>
                  <a:srgbClr val="99FF33"/>
                </a:solidFill>
              </a:rPr>
              <a:t>. 15 </a:t>
            </a:r>
            <a:r>
              <a:rPr lang="es-ES_tradnl" sz="1200" b="1" dirty="0" err="1">
                <a:solidFill>
                  <a:srgbClr val="99FF33"/>
                </a:solidFill>
              </a:rPr>
              <a:t>mai</a:t>
            </a:r>
            <a:r>
              <a:rPr lang="es-ES_tradnl" sz="1200" b="1" dirty="0">
                <a:solidFill>
                  <a:srgbClr val="99FF33"/>
                </a:solidFill>
              </a:rPr>
              <a:t> 2008.</a:t>
            </a:r>
          </a:p>
          <a:p>
            <a:pPr eaLnBrk="0" hangingPunct="0">
              <a:spcBef>
                <a:spcPct val="20000"/>
              </a:spcBef>
              <a:buFont typeface="Times" pitchFamily="18" charset="0"/>
              <a:buNone/>
            </a:pPr>
            <a:r>
              <a:rPr lang="es-ES_tradnl" sz="1200" b="1" dirty="0">
                <a:solidFill>
                  <a:srgbClr val="99FF33"/>
                </a:solidFill>
              </a:rPr>
              <a:t>Orbital and </a:t>
            </a:r>
            <a:r>
              <a:rPr lang="es-ES_tradnl" sz="1200" b="1" dirty="0" err="1">
                <a:solidFill>
                  <a:srgbClr val="99FF33"/>
                </a:solidFill>
              </a:rPr>
              <a:t>millennial-scale</a:t>
            </a:r>
            <a:r>
              <a:rPr lang="es-ES_tradnl" sz="1200" b="1" dirty="0">
                <a:solidFill>
                  <a:srgbClr val="99FF33"/>
                </a:solidFill>
              </a:rPr>
              <a:t> </a:t>
            </a:r>
            <a:r>
              <a:rPr lang="es-ES_tradnl" sz="1200" b="1" dirty="0" err="1">
                <a:solidFill>
                  <a:srgbClr val="99FF33"/>
                </a:solidFill>
              </a:rPr>
              <a:t>features</a:t>
            </a:r>
            <a:r>
              <a:rPr lang="es-ES_tradnl" sz="1200" b="1" dirty="0">
                <a:solidFill>
                  <a:srgbClr val="99FF33"/>
                </a:solidFill>
              </a:rPr>
              <a:t> of </a:t>
            </a:r>
            <a:r>
              <a:rPr lang="es-ES_tradnl" sz="1200" b="1" dirty="0" err="1">
                <a:solidFill>
                  <a:srgbClr val="99FF33"/>
                </a:solidFill>
              </a:rPr>
              <a:t>atmospheric</a:t>
            </a:r>
            <a:r>
              <a:rPr lang="es-ES_tradnl" sz="1200" b="1" dirty="0">
                <a:solidFill>
                  <a:srgbClr val="99FF33"/>
                </a:solidFill>
              </a:rPr>
              <a:t> CH4 </a:t>
            </a:r>
            <a:r>
              <a:rPr lang="es-ES_tradnl" sz="1200" b="1" dirty="0" err="1">
                <a:solidFill>
                  <a:srgbClr val="99FF33"/>
                </a:solidFill>
              </a:rPr>
              <a:t>over</a:t>
            </a:r>
            <a:r>
              <a:rPr lang="es-ES_tradnl" sz="1200" b="1" dirty="0">
                <a:solidFill>
                  <a:srgbClr val="99FF33"/>
                </a:solidFill>
              </a:rPr>
              <a:t> </a:t>
            </a:r>
            <a:r>
              <a:rPr lang="es-ES_tradnl" sz="1200" b="1" dirty="0" err="1">
                <a:solidFill>
                  <a:srgbClr val="99FF33"/>
                </a:solidFill>
              </a:rPr>
              <a:t>the</a:t>
            </a:r>
            <a:r>
              <a:rPr lang="es-ES_tradnl" sz="1200" b="1" dirty="0">
                <a:solidFill>
                  <a:srgbClr val="99FF33"/>
                </a:solidFill>
              </a:rPr>
              <a:t> </a:t>
            </a:r>
            <a:r>
              <a:rPr lang="es-ES_tradnl" sz="1200" b="1" dirty="0" err="1">
                <a:solidFill>
                  <a:srgbClr val="99FF33"/>
                </a:solidFill>
              </a:rPr>
              <a:t>last</a:t>
            </a:r>
            <a:r>
              <a:rPr lang="es-ES_tradnl" sz="1200" b="1" dirty="0">
                <a:solidFill>
                  <a:srgbClr val="99FF33"/>
                </a:solidFill>
              </a:rPr>
              <a:t> 800,000 </a:t>
            </a:r>
            <a:r>
              <a:rPr lang="es-ES_tradnl" sz="1200" b="1" dirty="0" err="1">
                <a:solidFill>
                  <a:srgbClr val="99FF33"/>
                </a:solidFill>
              </a:rPr>
              <a:t>years</a:t>
            </a:r>
            <a:r>
              <a:rPr lang="es-ES_tradnl" sz="1200" b="1" dirty="0">
                <a:solidFill>
                  <a:srgbClr val="99FF33"/>
                </a:solidFill>
              </a:rPr>
              <a:t>,</a:t>
            </a:r>
            <a:br>
              <a:rPr lang="es-ES_tradnl" sz="1200" b="1" dirty="0">
                <a:solidFill>
                  <a:srgbClr val="99FF33"/>
                </a:solidFill>
              </a:rPr>
            </a:br>
            <a:r>
              <a:rPr lang="es-ES_tradnl" sz="1200" b="1" dirty="0" err="1">
                <a:solidFill>
                  <a:srgbClr val="99FF33"/>
                </a:solidFill>
              </a:rPr>
              <a:t>Loulergue</a:t>
            </a:r>
            <a:r>
              <a:rPr lang="es-ES_tradnl" sz="1200" b="1" dirty="0">
                <a:solidFill>
                  <a:srgbClr val="99FF33"/>
                </a:solidFill>
              </a:rPr>
              <a:t>, L., A. </a:t>
            </a:r>
            <a:r>
              <a:rPr lang="es-ES_tradnl" sz="1200" b="1" dirty="0" err="1">
                <a:solidFill>
                  <a:srgbClr val="99FF33"/>
                </a:solidFill>
              </a:rPr>
              <a:t>Schilt</a:t>
            </a:r>
            <a:r>
              <a:rPr lang="es-ES_tradnl" sz="1200" b="1" dirty="0">
                <a:solidFill>
                  <a:srgbClr val="99FF33"/>
                </a:solidFill>
              </a:rPr>
              <a:t>, R. </a:t>
            </a:r>
            <a:r>
              <a:rPr lang="es-ES_tradnl" sz="1200" b="1" dirty="0" err="1">
                <a:solidFill>
                  <a:srgbClr val="99FF33"/>
                </a:solidFill>
              </a:rPr>
              <a:t>Spahni</a:t>
            </a:r>
            <a:r>
              <a:rPr lang="es-ES_tradnl" sz="1200" b="1" dirty="0">
                <a:solidFill>
                  <a:srgbClr val="99FF33"/>
                </a:solidFill>
              </a:rPr>
              <a:t>, V. </a:t>
            </a:r>
            <a:r>
              <a:rPr lang="es-ES_tradnl" sz="1200" b="1" dirty="0" err="1">
                <a:solidFill>
                  <a:srgbClr val="99FF33"/>
                </a:solidFill>
              </a:rPr>
              <a:t>Masson-Delmotte</a:t>
            </a:r>
            <a:r>
              <a:rPr lang="es-ES_tradnl" sz="1200" b="1" dirty="0">
                <a:solidFill>
                  <a:srgbClr val="99FF33"/>
                </a:solidFill>
              </a:rPr>
              <a:t>, T. </a:t>
            </a:r>
            <a:r>
              <a:rPr lang="es-ES_tradnl" sz="1200" b="1" dirty="0" err="1">
                <a:solidFill>
                  <a:srgbClr val="99FF33"/>
                </a:solidFill>
              </a:rPr>
              <a:t>Blunier</a:t>
            </a:r>
            <a:r>
              <a:rPr lang="es-ES_tradnl" sz="1200" b="1" dirty="0">
                <a:solidFill>
                  <a:srgbClr val="99FF33"/>
                </a:solidFill>
              </a:rPr>
              <a:t>, B. </a:t>
            </a:r>
            <a:r>
              <a:rPr lang="es-ES_tradnl" sz="1200" b="1" dirty="0" err="1">
                <a:solidFill>
                  <a:srgbClr val="99FF33"/>
                </a:solidFill>
              </a:rPr>
              <a:t>Lemieux</a:t>
            </a:r>
            <a:r>
              <a:rPr lang="es-ES_tradnl" sz="1200" b="1" dirty="0">
                <a:solidFill>
                  <a:srgbClr val="99FF33"/>
                </a:solidFill>
              </a:rPr>
              <a:t>, J.-M. </a:t>
            </a:r>
            <a:r>
              <a:rPr lang="es-ES_tradnl" sz="1200" b="1" dirty="0" err="1">
                <a:solidFill>
                  <a:srgbClr val="99FF33"/>
                </a:solidFill>
              </a:rPr>
              <a:t>Barnola</a:t>
            </a:r>
            <a:r>
              <a:rPr lang="es-ES_tradnl" sz="1200" b="1" dirty="0">
                <a:solidFill>
                  <a:srgbClr val="99FF33"/>
                </a:solidFill>
              </a:rPr>
              <a:t>, D. </a:t>
            </a:r>
            <a:r>
              <a:rPr lang="es-ES_tradnl" sz="1200" b="1" dirty="0" err="1">
                <a:solidFill>
                  <a:srgbClr val="99FF33"/>
                </a:solidFill>
              </a:rPr>
              <a:t>Raynaud</a:t>
            </a:r>
            <a:r>
              <a:rPr lang="es-ES_tradnl" sz="1200" b="1" dirty="0">
                <a:solidFill>
                  <a:srgbClr val="99FF33"/>
                </a:solidFill>
              </a:rPr>
              <a:t>, T.F. </a:t>
            </a:r>
            <a:r>
              <a:rPr lang="es-ES_tradnl" sz="1200" b="1" dirty="0" err="1">
                <a:solidFill>
                  <a:srgbClr val="99FF33"/>
                </a:solidFill>
              </a:rPr>
              <a:t>Stocker</a:t>
            </a:r>
            <a:r>
              <a:rPr lang="es-ES_tradnl" sz="1200" b="1" dirty="0">
                <a:solidFill>
                  <a:srgbClr val="99FF33"/>
                </a:solidFill>
              </a:rPr>
              <a:t>, and J. </a:t>
            </a:r>
            <a:r>
              <a:rPr lang="es-ES_tradnl" sz="1200" b="1" dirty="0" err="1">
                <a:solidFill>
                  <a:srgbClr val="99FF33"/>
                </a:solidFill>
              </a:rPr>
              <a:t>Chappellaz</a:t>
            </a:r>
            <a:r>
              <a:rPr lang="es-ES_tradnl" sz="1200" b="1" dirty="0">
                <a:solidFill>
                  <a:srgbClr val="99FF33"/>
                </a:solidFill>
              </a:rPr>
              <a:t>, </a:t>
            </a:r>
            <a:r>
              <a:rPr lang="es-ES_tradnl" sz="1200" b="1" dirty="0" err="1">
                <a:solidFill>
                  <a:srgbClr val="99FF33"/>
                </a:solidFill>
              </a:rPr>
              <a:t>Nature</a:t>
            </a:r>
            <a:r>
              <a:rPr lang="es-ES_tradnl" sz="1200" b="1" dirty="0">
                <a:solidFill>
                  <a:srgbClr val="99FF33"/>
                </a:solidFill>
              </a:rPr>
              <a:t>. 15 </a:t>
            </a:r>
            <a:r>
              <a:rPr lang="es-ES_tradnl" sz="1200" b="1" dirty="0" err="1">
                <a:solidFill>
                  <a:srgbClr val="99FF33"/>
                </a:solidFill>
              </a:rPr>
              <a:t>mai</a:t>
            </a:r>
            <a:r>
              <a:rPr lang="es-ES_tradnl" sz="1200" b="1" dirty="0">
                <a:solidFill>
                  <a:srgbClr val="99FF33"/>
                </a:solidFill>
              </a:rPr>
              <a:t> 2008.</a:t>
            </a:r>
          </a:p>
        </p:txBody>
      </p:sp>
    </p:spTree>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2102" y="34050"/>
            <a:ext cx="9144000" cy="1143000"/>
          </a:xfrm>
        </p:spPr>
        <p:txBody>
          <a:bodyPr/>
          <a:lstStyle/>
          <a:p>
            <a:r>
              <a:rPr lang="es-ES" dirty="0">
                <a:solidFill>
                  <a:srgbClr val="FFFF00"/>
                </a:solidFill>
              </a:rPr>
              <a:t>Subsistemas del Sistema Climático</a:t>
            </a:r>
          </a:p>
        </p:txBody>
      </p:sp>
      <p:sp>
        <p:nvSpPr>
          <p:cNvPr id="3" name="Subtítulo 2"/>
          <p:cNvSpPr>
            <a:spLocks noGrp="1"/>
          </p:cNvSpPr>
          <p:nvPr>
            <p:ph type="subTitle" idx="1"/>
          </p:nvPr>
        </p:nvSpPr>
        <p:spPr>
          <a:xfrm>
            <a:off x="0" y="1124744"/>
            <a:ext cx="9144000" cy="4464496"/>
          </a:xfrm>
        </p:spPr>
        <p:txBody>
          <a:bodyPr/>
          <a:lstStyle/>
          <a:p>
            <a:pPr algn="l"/>
            <a:r>
              <a:rPr lang="es-ES" dirty="0"/>
              <a:t>a) La </a:t>
            </a:r>
            <a:r>
              <a:rPr lang="es-ES" dirty="0">
                <a:solidFill>
                  <a:srgbClr val="FFFF00"/>
                </a:solidFill>
              </a:rPr>
              <a:t>atmósfera</a:t>
            </a:r>
            <a:r>
              <a:rPr lang="es-ES" dirty="0"/>
              <a:t>, que es la envoltura gaseosa del planeta y allí donde percibimos el clima.</a:t>
            </a:r>
          </a:p>
          <a:p>
            <a:pPr algn="l"/>
            <a:r>
              <a:rPr lang="es-ES" dirty="0"/>
              <a:t>b) La </a:t>
            </a:r>
            <a:r>
              <a:rPr lang="es-ES" dirty="0">
                <a:solidFill>
                  <a:srgbClr val="FFFF00"/>
                </a:solidFill>
              </a:rPr>
              <a:t>hidrosfera</a:t>
            </a:r>
            <a:r>
              <a:rPr lang="es-ES" dirty="0"/>
              <a:t>, formada por el agua presente en fase líquida en la Tierra: océanos, mares, lagos, ríos, etc.</a:t>
            </a:r>
          </a:p>
          <a:p>
            <a:pPr algn="l"/>
            <a:r>
              <a:rPr lang="es-ES" dirty="0"/>
              <a:t>c) </a:t>
            </a:r>
            <a:r>
              <a:rPr lang="es-ES" dirty="0" smtClean="0"/>
              <a:t>La </a:t>
            </a:r>
            <a:r>
              <a:rPr lang="es-ES" dirty="0" smtClean="0">
                <a:solidFill>
                  <a:srgbClr val="FFFF00"/>
                </a:solidFill>
              </a:rPr>
              <a:t>litosfera</a:t>
            </a:r>
            <a:r>
              <a:rPr lang="es-ES" dirty="0" smtClean="0"/>
              <a:t>, corteza sólida emergente de los continentes, o sea, allí </a:t>
            </a:r>
            <a:r>
              <a:rPr lang="es-ES" dirty="0"/>
              <a:t>donde vivimos.</a:t>
            </a:r>
          </a:p>
          <a:p>
            <a:pPr algn="l"/>
            <a:r>
              <a:rPr lang="es-ES" dirty="0"/>
              <a:t>d) La </a:t>
            </a:r>
            <a:r>
              <a:rPr lang="es-ES" dirty="0">
                <a:solidFill>
                  <a:srgbClr val="FFFF00"/>
                </a:solidFill>
              </a:rPr>
              <a:t>biosfera</a:t>
            </a:r>
            <a:r>
              <a:rPr lang="es-ES" dirty="0"/>
              <a:t>, formada por </a:t>
            </a:r>
            <a:r>
              <a:rPr lang="es-ES" dirty="0" smtClean="0"/>
              <a:t>los </a:t>
            </a:r>
            <a:r>
              <a:rPr lang="es-ES" dirty="0"/>
              <a:t>seres </a:t>
            </a:r>
            <a:r>
              <a:rPr lang="es-ES" dirty="0" smtClean="0"/>
              <a:t>vivos. Se acostumbra a prescindir de los “humanos”.</a:t>
            </a:r>
          </a:p>
          <a:p>
            <a:pPr algn="l"/>
            <a:r>
              <a:rPr lang="es-ES" dirty="0" smtClean="0"/>
              <a:t>e</a:t>
            </a:r>
            <a:r>
              <a:rPr lang="es-ES" dirty="0"/>
              <a:t>) </a:t>
            </a:r>
            <a:r>
              <a:rPr lang="es-ES" dirty="0" smtClean="0"/>
              <a:t>La </a:t>
            </a:r>
            <a:r>
              <a:rPr lang="es-ES" dirty="0" err="1" smtClean="0">
                <a:solidFill>
                  <a:srgbClr val="FFFF00"/>
                </a:solidFill>
              </a:rPr>
              <a:t>criosfera</a:t>
            </a:r>
            <a:r>
              <a:rPr lang="es-ES" dirty="0" smtClean="0"/>
              <a:t>, formada por los hielos que cubren parte de océanos y</a:t>
            </a:r>
            <a:r>
              <a:rPr lang="es-ES" dirty="0"/>
              <a:t> </a:t>
            </a:r>
            <a:r>
              <a:rPr lang="es-ES" dirty="0" smtClean="0"/>
              <a:t>continentes.</a:t>
            </a:r>
          </a:p>
          <a:p>
            <a:pPr algn="l"/>
            <a:endParaRPr lang="es-ES" dirty="0"/>
          </a:p>
          <a:p>
            <a:pPr algn="l"/>
            <a:r>
              <a:rPr lang="es-ES" dirty="0" smtClean="0">
                <a:solidFill>
                  <a:srgbClr val="99FF33"/>
                </a:solidFill>
              </a:rPr>
              <a:t>Los flujos de energía, y otras propiedades, en el Sistema Climático determinan el </a:t>
            </a:r>
            <a:r>
              <a:rPr lang="es-ES" dirty="0" smtClean="0">
                <a:solidFill>
                  <a:srgbClr val="FFFF00"/>
                </a:solidFill>
              </a:rPr>
              <a:t>clima</a:t>
            </a:r>
            <a:r>
              <a:rPr lang="es-ES" dirty="0" smtClean="0">
                <a:solidFill>
                  <a:srgbClr val="99FF33"/>
                </a:solidFill>
              </a:rPr>
              <a:t>: estado (estadístico) de SC.</a:t>
            </a:r>
            <a:endParaRPr lang="es-ES" dirty="0">
              <a:solidFill>
                <a:srgbClr val="99FF33"/>
              </a:solidFill>
            </a:endParaRPr>
          </a:p>
        </p:txBody>
      </p:sp>
    </p:spTree>
    <p:extLst>
      <p:ext uri="{BB962C8B-B14F-4D97-AF65-F5344CB8AC3E}">
        <p14:creationId xmlns:p14="http://schemas.microsoft.com/office/powerpoint/2010/main" val="387153759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0" y="1460500"/>
            <a:ext cx="9144000" cy="3275013"/>
          </a:xfrm>
        </p:spPr>
        <p:txBody>
          <a:bodyPr/>
          <a:lstStyle/>
          <a:p>
            <a:r>
              <a:rPr lang="es-ES" dirty="0" smtClean="0">
                <a:solidFill>
                  <a:srgbClr val="FFFF00"/>
                </a:solidFill>
              </a:rPr>
              <a:t>Balance de energía</a:t>
            </a:r>
            <a:endParaRPr lang="es-ES_tradnl" sz="2400" dirty="0" smtClean="0"/>
          </a:p>
        </p:txBody>
      </p:sp>
      <p:sp>
        <p:nvSpPr>
          <p:cNvPr id="7171"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
        <p:nvSpPr>
          <p:cNvPr id="7172"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Tree>
    <p:extLst>
      <p:ext uri="{BB962C8B-B14F-4D97-AF65-F5344CB8AC3E}">
        <p14:creationId xmlns:p14="http://schemas.microsoft.com/office/powerpoint/2010/main" val="67271356"/>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p:cNvPicPr>
            <a:picLocks noGrp="1" noChangeAspect="1" noChangeArrowheads="1"/>
          </p:cNvPicPr>
          <p:nvPr>
            <p:ph idx="4294967295"/>
          </p:nvPr>
        </p:nvPicPr>
        <p:blipFill>
          <a:blip r:embed="rId2" cstate="print"/>
          <a:srcRect/>
          <a:stretch>
            <a:fillRect/>
          </a:stretch>
        </p:blipFill>
        <p:spPr>
          <a:xfrm>
            <a:off x="0" y="806450"/>
            <a:ext cx="9144000" cy="5294313"/>
          </a:xfrm>
        </p:spPr>
      </p:pic>
      <p:sp>
        <p:nvSpPr>
          <p:cNvPr id="3" name="2 CuadroTexto"/>
          <p:cNvSpPr txBox="1"/>
          <p:nvPr/>
        </p:nvSpPr>
        <p:spPr>
          <a:xfrm>
            <a:off x="0" y="0"/>
            <a:ext cx="9144000" cy="646331"/>
          </a:xfrm>
          <a:prstGeom prst="rect">
            <a:avLst/>
          </a:prstGeom>
          <a:noFill/>
        </p:spPr>
        <p:txBody>
          <a:bodyPr wrap="square" rtlCol="0">
            <a:spAutoFit/>
          </a:bodyPr>
          <a:lstStyle/>
          <a:p>
            <a:r>
              <a:rPr lang="es-ES" dirty="0" smtClean="0">
                <a:solidFill>
                  <a:srgbClr val="99FF33"/>
                </a:solidFill>
              </a:rPr>
              <a:t>      </a:t>
            </a:r>
            <a:r>
              <a:rPr lang="es-ES" b="1" dirty="0" smtClean="0">
                <a:solidFill>
                  <a:srgbClr val="99FF33"/>
                </a:solidFill>
              </a:rPr>
              <a:t>Radiación solar (onda corta)			Radiación terrestre (onda larga)</a:t>
            </a:r>
          </a:p>
          <a:p>
            <a:r>
              <a:rPr lang="es-ES" b="1" dirty="0" smtClean="0">
                <a:solidFill>
                  <a:srgbClr val="99FF33"/>
                </a:solidFill>
              </a:rPr>
              <a:t>	     Albedo</a:t>
            </a:r>
            <a:endParaRPr lang="es-ES_tradnl" b="1" dirty="0">
              <a:solidFill>
                <a:srgbClr val="99FF33"/>
              </a:solidFill>
            </a:endParaRPr>
          </a:p>
        </p:txBody>
      </p:sp>
      <p:sp>
        <p:nvSpPr>
          <p:cNvPr id="4" name="Line 8"/>
          <p:cNvSpPr>
            <a:spLocks noChangeShapeType="1"/>
          </p:cNvSpPr>
          <p:nvPr/>
        </p:nvSpPr>
        <p:spPr bwMode="auto">
          <a:xfrm>
            <a:off x="0" y="620688"/>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Tree>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Line 8"/>
          <p:cNvSpPr>
            <a:spLocks noChangeShapeType="1"/>
          </p:cNvSpPr>
          <p:nvPr/>
        </p:nvSpPr>
        <p:spPr bwMode="auto">
          <a:xfrm>
            <a:off x="0" y="764704"/>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
        <p:nvSpPr>
          <p:cNvPr id="9218" name="Rectangle 98"/>
          <p:cNvSpPr>
            <a:spLocks noChangeArrowheads="1"/>
          </p:cNvSpPr>
          <p:nvPr/>
        </p:nvSpPr>
        <p:spPr bwMode="auto">
          <a:xfrm>
            <a:off x="1043608" y="692696"/>
            <a:ext cx="6858000" cy="4343400"/>
          </a:xfrm>
          <a:prstGeom prst="rect">
            <a:avLst/>
          </a:prstGeom>
          <a:solidFill>
            <a:srgbClr val="CCFF99"/>
          </a:solidFill>
          <a:ln w="76200" cmpd="tri">
            <a:solidFill>
              <a:schemeClr val="hlink"/>
            </a:solidFill>
            <a:miter lim="800000"/>
            <a:headEnd/>
            <a:tailEnd/>
          </a:ln>
        </p:spPr>
        <p:txBody>
          <a:bodyPr wrap="none" anchor="ctr"/>
          <a:lstStyle/>
          <a:p>
            <a:pPr eaLnBrk="0" hangingPunct="0">
              <a:spcBef>
                <a:spcPct val="20000"/>
              </a:spcBef>
              <a:buFont typeface="Times" pitchFamily="18" charset="0"/>
              <a:buChar char="•"/>
            </a:pPr>
            <a:endParaRPr lang="es-ES_tradnl" sz="2400">
              <a:solidFill>
                <a:srgbClr val="000000"/>
              </a:solidFill>
            </a:endParaRPr>
          </a:p>
        </p:txBody>
      </p:sp>
      <p:grpSp>
        <p:nvGrpSpPr>
          <p:cNvPr id="2" name="Group 97"/>
          <p:cNvGrpSpPr>
            <a:grpSpLocks/>
          </p:cNvGrpSpPr>
          <p:nvPr/>
        </p:nvGrpSpPr>
        <p:grpSpPr bwMode="auto">
          <a:xfrm>
            <a:off x="1325563" y="838200"/>
            <a:ext cx="6248400" cy="3475038"/>
            <a:chOff x="787" y="1104"/>
            <a:chExt cx="3936" cy="2189"/>
          </a:xfrm>
        </p:grpSpPr>
        <p:sp>
          <p:nvSpPr>
            <p:cNvPr id="9221" name="Line 70"/>
            <p:cNvSpPr>
              <a:spLocks noChangeShapeType="1"/>
            </p:cNvSpPr>
            <p:nvPr/>
          </p:nvSpPr>
          <p:spPr bwMode="auto">
            <a:xfrm>
              <a:off x="1498" y="1104"/>
              <a:ext cx="0" cy="1786"/>
            </a:xfrm>
            <a:prstGeom prst="line">
              <a:avLst/>
            </a:prstGeom>
            <a:noFill/>
            <a:ln w="9525">
              <a:solidFill>
                <a:srgbClr val="000000"/>
              </a:solidFill>
              <a:round/>
              <a:headEnd/>
              <a:tailEnd/>
            </a:ln>
          </p:spPr>
          <p:txBody>
            <a:bodyPr/>
            <a:lstStyle/>
            <a:p>
              <a:endParaRPr lang="es-ES_tradnl"/>
            </a:p>
          </p:txBody>
        </p:sp>
        <p:sp>
          <p:nvSpPr>
            <p:cNvPr id="9222" name="Line 71"/>
            <p:cNvSpPr>
              <a:spLocks noChangeShapeType="1"/>
            </p:cNvSpPr>
            <p:nvPr/>
          </p:nvSpPr>
          <p:spPr bwMode="auto">
            <a:xfrm>
              <a:off x="1498" y="2890"/>
              <a:ext cx="2477" cy="0"/>
            </a:xfrm>
            <a:prstGeom prst="line">
              <a:avLst/>
            </a:prstGeom>
            <a:noFill/>
            <a:ln w="9525">
              <a:solidFill>
                <a:srgbClr val="000000"/>
              </a:solidFill>
              <a:round/>
              <a:headEnd/>
              <a:tailEnd/>
            </a:ln>
          </p:spPr>
          <p:txBody>
            <a:bodyPr/>
            <a:lstStyle/>
            <a:p>
              <a:endParaRPr lang="es-ES_tradnl"/>
            </a:p>
          </p:txBody>
        </p:sp>
        <p:sp>
          <p:nvSpPr>
            <p:cNvPr id="9223" name="Text Box 72"/>
            <p:cNvSpPr txBox="1">
              <a:spLocks noChangeArrowheads="1"/>
            </p:cNvSpPr>
            <p:nvPr/>
          </p:nvSpPr>
          <p:spPr bwMode="auto">
            <a:xfrm>
              <a:off x="787" y="1104"/>
              <a:ext cx="653" cy="288"/>
            </a:xfrm>
            <a:prstGeom prst="rect">
              <a:avLst/>
            </a:prstGeom>
            <a:solidFill>
              <a:srgbClr val="FFFFFF"/>
            </a:solidFill>
            <a:ln w="9525">
              <a:noFill/>
              <a:miter lim="800000"/>
              <a:headEnd/>
              <a:tailEnd/>
            </a:ln>
          </p:spPr>
          <p:txBody>
            <a:bodyPr/>
            <a:lstStyle/>
            <a:p>
              <a:pPr eaLnBrk="0" hangingPunct="0">
                <a:spcBef>
                  <a:spcPct val="20000"/>
                </a:spcBef>
                <a:buFont typeface="Times" pitchFamily="18" charset="0"/>
                <a:buNone/>
              </a:pPr>
              <a:r>
                <a:rPr lang="es-ES_tradnl">
                  <a:solidFill>
                    <a:srgbClr val="000000"/>
                  </a:solidFill>
                </a:rPr>
                <a:t>Energía</a:t>
              </a:r>
            </a:p>
          </p:txBody>
        </p:sp>
        <p:sp>
          <p:nvSpPr>
            <p:cNvPr id="9224" name="Text Box 73"/>
            <p:cNvSpPr txBox="1">
              <a:spLocks noChangeArrowheads="1"/>
            </p:cNvSpPr>
            <p:nvPr/>
          </p:nvSpPr>
          <p:spPr bwMode="auto">
            <a:xfrm>
              <a:off x="3744" y="2948"/>
              <a:ext cx="979" cy="345"/>
            </a:xfrm>
            <a:prstGeom prst="rect">
              <a:avLst/>
            </a:prstGeom>
            <a:solidFill>
              <a:srgbClr val="FFFFFF"/>
            </a:solidFill>
            <a:ln w="9525">
              <a:noFill/>
              <a:miter lim="800000"/>
              <a:headEnd/>
              <a:tailEnd/>
            </a:ln>
          </p:spPr>
          <p:txBody>
            <a:bodyPr/>
            <a:lstStyle/>
            <a:p>
              <a:pPr eaLnBrk="0" hangingPunct="0">
                <a:spcBef>
                  <a:spcPct val="20000"/>
                </a:spcBef>
                <a:buFont typeface="Times" pitchFamily="18" charset="0"/>
                <a:buNone/>
              </a:pPr>
              <a:r>
                <a:rPr lang="es-ES_tradnl">
                  <a:solidFill>
                    <a:srgbClr val="000000"/>
                  </a:solidFill>
                </a:rPr>
                <a:t>Temperatura</a:t>
              </a:r>
            </a:p>
          </p:txBody>
        </p:sp>
        <p:sp>
          <p:nvSpPr>
            <p:cNvPr id="9225" name="Line 74"/>
            <p:cNvSpPr>
              <a:spLocks noChangeShapeType="1"/>
            </p:cNvSpPr>
            <p:nvPr/>
          </p:nvSpPr>
          <p:spPr bwMode="auto">
            <a:xfrm>
              <a:off x="1671" y="2602"/>
              <a:ext cx="748" cy="0"/>
            </a:xfrm>
            <a:prstGeom prst="line">
              <a:avLst/>
            </a:prstGeom>
            <a:noFill/>
            <a:ln w="9525">
              <a:solidFill>
                <a:srgbClr val="0000FF"/>
              </a:solidFill>
              <a:round/>
              <a:headEnd/>
              <a:tailEnd/>
            </a:ln>
          </p:spPr>
          <p:txBody>
            <a:bodyPr/>
            <a:lstStyle/>
            <a:p>
              <a:endParaRPr lang="es-ES_tradnl"/>
            </a:p>
          </p:txBody>
        </p:sp>
        <p:sp>
          <p:nvSpPr>
            <p:cNvPr id="9226" name="Line 75"/>
            <p:cNvSpPr>
              <a:spLocks noChangeShapeType="1"/>
            </p:cNvSpPr>
            <p:nvPr/>
          </p:nvSpPr>
          <p:spPr bwMode="auto">
            <a:xfrm>
              <a:off x="3111" y="1796"/>
              <a:ext cx="806" cy="0"/>
            </a:xfrm>
            <a:prstGeom prst="line">
              <a:avLst/>
            </a:prstGeom>
            <a:noFill/>
            <a:ln w="9525">
              <a:solidFill>
                <a:srgbClr val="0000FF"/>
              </a:solidFill>
              <a:round/>
              <a:headEnd/>
              <a:tailEnd/>
            </a:ln>
          </p:spPr>
          <p:txBody>
            <a:bodyPr/>
            <a:lstStyle/>
            <a:p>
              <a:endParaRPr lang="es-ES_tradnl"/>
            </a:p>
          </p:txBody>
        </p:sp>
        <p:sp>
          <p:nvSpPr>
            <p:cNvPr id="9227" name="Line 76"/>
            <p:cNvSpPr>
              <a:spLocks noChangeShapeType="1"/>
            </p:cNvSpPr>
            <p:nvPr/>
          </p:nvSpPr>
          <p:spPr bwMode="auto">
            <a:xfrm flipV="1">
              <a:off x="2419" y="1796"/>
              <a:ext cx="692" cy="806"/>
            </a:xfrm>
            <a:prstGeom prst="line">
              <a:avLst/>
            </a:prstGeom>
            <a:noFill/>
            <a:ln w="9525">
              <a:solidFill>
                <a:srgbClr val="0000FF"/>
              </a:solidFill>
              <a:round/>
              <a:headEnd/>
              <a:tailEnd/>
            </a:ln>
          </p:spPr>
          <p:txBody>
            <a:bodyPr/>
            <a:lstStyle/>
            <a:p>
              <a:endParaRPr lang="es-ES_tradnl"/>
            </a:p>
          </p:txBody>
        </p:sp>
        <p:sp>
          <p:nvSpPr>
            <p:cNvPr id="9228" name="Line 77"/>
            <p:cNvSpPr>
              <a:spLocks noChangeShapeType="1"/>
            </p:cNvSpPr>
            <p:nvPr/>
          </p:nvSpPr>
          <p:spPr bwMode="auto">
            <a:xfrm flipH="1">
              <a:off x="1786" y="1508"/>
              <a:ext cx="2131" cy="1267"/>
            </a:xfrm>
            <a:prstGeom prst="line">
              <a:avLst/>
            </a:prstGeom>
            <a:noFill/>
            <a:ln w="28575">
              <a:solidFill>
                <a:srgbClr val="FF0000"/>
              </a:solidFill>
              <a:round/>
              <a:headEnd/>
              <a:tailEnd/>
            </a:ln>
          </p:spPr>
          <p:txBody>
            <a:bodyPr/>
            <a:lstStyle/>
            <a:p>
              <a:endParaRPr lang="es-ES_tradnl"/>
            </a:p>
          </p:txBody>
        </p:sp>
        <p:sp>
          <p:nvSpPr>
            <p:cNvPr id="9229" name="Line 78"/>
            <p:cNvSpPr>
              <a:spLocks noChangeShapeType="1"/>
            </p:cNvSpPr>
            <p:nvPr/>
          </p:nvSpPr>
          <p:spPr bwMode="auto">
            <a:xfrm>
              <a:off x="2074" y="2544"/>
              <a:ext cx="0" cy="116"/>
            </a:xfrm>
            <a:prstGeom prst="line">
              <a:avLst/>
            </a:prstGeom>
            <a:noFill/>
            <a:ln w="9525">
              <a:solidFill>
                <a:srgbClr val="000000"/>
              </a:solidFill>
              <a:round/>
              <a:headEnd/>
              <a:tailEnd/>
            </a:ln>
          </p:spPr>
          <p:txBody>
            <a:bodyPr/>
            <a:lstStyle/>
            <a:p>
              <a:endParaRPr lang="es-ES_tradnl"/>
            </a:p>
          </p:txBody>
        </p:sp>
        <p:sp>
          <p:nvSpPr>
            <p:cNvPr id="9230" name="Line 79"/>
            <p:cNvSpPr>
              <a:spLocks noChangeShapeType="1"/>
            </p:cNvSpPr>
            <p:nvPr/>
          </p:nvSpPr>
          <p:spPr bwMode="auto">
            <a:xfrm>
              <a:off x="3456" y="1738"/>
              <a:ext cx="0" cy="115"/>
            </a:xfrm>
            <a:prstGeom prst="line">
              <a:avLst/>
            </a:prstGeom>
            <a:noFill/>
            <a:ln w="9525">
              <a:solidFill>
                <a:srgbClr val="000000"/>
              </a:solidFill>
              <a:round/>
              <a:headEnd/>
              <a:tailEnd/>
            </a:ln>
          </p:spPr>
          <p:txBody>
            <a:bodyPr/>
            <a:lstStyle/>
            <a:p>
              <a:endParaRPr lang="es-ES_tradnl"/>
            </a:p>
          </p:txBody>
        </p:sp>
        <p:sp>
          <p:nvSpPr>
            <p:cNvPr id="9231" name="Line 80"/>
            <p:cNvSpPr>
              <a:spLocks noChangeShapeType="1"/>
            </p:cNvSpPr>
            <p:nvPr/>
          </p:nvSpPr>
          <p:spPr bwMode="auto">
            <a:xfrm>
              <a:off x="2765" y="2141"/>
              <a:ext cx="0" cy="115"/>
            </a:xfrm>
            <a:prstGeom prst="line">
              <a:avLst/>
            </a:prstGeom>
            <a:noFill/>
            <a:ln w="9525">
              <a:solidFill>
                <a:srgbClr val="000000"/>
              </a:solidFill>
              <a:round/>
              <a:headEnd/>
              <a:tailEnd/>
            </a:ln>
          </p:spPr>
          <p:txBody>
            <a:bodyPr/>
            <a:lstStyle/>
            <a:p>
              <a:endParaRPr lang="es-ES_tradnl"/>
            </a:p>
          </p:txBody>
        </p:sp>
        <p:sp>
          <p:nvSpPr>
            <p:cNvPr id="9232" name="Text Box 81"/>
            <p:cNvSpPr txBox="1">
              <a:spLocks noChangeArrowheads="1"/>
            </p:cNvSpPr>
            <p:nvPr/>
          </p:nvSpPr>
          <p:spPr bwMode="auto">
            <a:xfrm>
              <a:off x="2880" y="1268"/>
              <a:ext cx="1498" cy="293"/>
            </a:xfrm>
            <a:prstGeom prst="rect">
              <a:avLst/>
            </a:prstGeom>
            <a:solidFill>
              <a:srgbClr val="FFFFFF"/>
            </a:solidFill>
            <a:ln w="9525">
              <a:noFill/>
              <a:miter lim="800000"/>
              <a:headEnd/>
              <a:tailEnd/>
            </a:ln>
          </p:spPr>
          <p:txBody>
            <a:bodyPr/>
            <a:lstStyle/>
            <a:p>
              <a:pPr eaLnBrk="0" hangingPunct="0">
                <a:spcBef>
                  <a:spcPct val="20000"/>
                </a:spcBef>
                <a:buFont typeface="Times" pitchFamily="18" charset="0"/>
                <a:buNone/>
              </a:pPr>
              <a:r>
                <a:rPr lang="es-ES_tradnl" sz="1400">
                  <a:solidFill>
                    <a:srgbClr val="000000"/>
                  </a:solidFill>
                </a:rPr>
                <a:t>Radiación infrarroja emitida</a:t>
              </a:r>
            </a:p>
          </p:txBody>
        </p:sp>
        <p:sp>
          <p:nvSpPr>
            <p:cNvPr id="9233" name="Text Box 82"/>
            <p:cNvSpPr txBox="1">
              <a:spLocks noChangeArrowheads="1"/>
            </p:cNvSpPr>
            <p:nvPr/>
          </p:nvSpPr>
          <p:spPr bwMode="auto">
            <a:xfrm>
              <a:off x="3629" y="1968"/>
              <a:ext cx="1056" cy="231"/>
            </a:xfrm>
            <a:prstGeom prst="rect">
              <a:avLst/>
            </a:prstGeom>
            <a:solidFill>
              <a:srgbClr val="FFFFFF"/>
            </a:solidFill>
            <a:ln w="9525">
              <a:noFill/>
              <a:miter lim="800000"/>
              <a:headEnd/>
              <a:tailEnd/>
            </a:ln>
          </p:spPr>
          <p:txBody>
            <a:bodyPr/>
            <a:lstStyle/>
            <a:p>
              <a:pPr eaLnBrk="0" hangingPunct="0">
                <a:spcBef>
                  <a:spcPct val="20000"/>
                </a:spcBef>
                <a:buFont typeface="Times" pitchFamily="18" charset="0"/>
                <a:buNone/>
              </a:pPr>
              <a:r>
                <a:rPr lang="es-ES_tradnl" sz="1600">
                  <a:solidFill>
                    <a:srgbClr val="808000"/>
                  </a:solidFill>
                </a:rPr>
                <a:t>Tierra sin hielo</a:t>
              </a:r>
              <a:endParaRPr lang="es-ES_tradnl" sz="2400">
                <a:solidFill>
                  <a:srgbClr val="808000"/>
                </a:solidFill>
              </a:endParaRPr>
            </a:p>
          </p:txBody>
        </p:sp>
        <p:sp>
          <p:nvSpPr>
            <p:cNvPr id="9234" name="Line 83"/>
            <p:cNvSpPr>
              <a:spLocks noChangeShapeType="1"/>
            </p:cNvSpPr>
            <p:nvPr/>
          </p:nvSpPr>
          <p:spPr bwMode="auto">
            <a:xfrm flipH="1" flipV="1">
              <a:off x="3485" y="1866"/>
              <a:ext cx="115" cy="173"/>
            </a:xfrm>
            <a:prstGeom prst="line">
              <a:avLst/>
            </a:prstGeom>
            <a:noFill/>
            <a:ln w="9525">
              <a:solidFill>
                <a:srgbClr val="000000"/>
              </a:solidFill>
              <a:round/>
              <a:headEnd/>
              <a:tailEnd type="triangle" w="med" len="med"/>
            </a:ln>
          </p:spPr>
          <p:txBody>
            <a:bodyPr/>
            <a:lstStyle/>
            <a:p>
              <a:endParaRPr lang="es-ES_tradnl"/>
            </a:p>
          </p:txBody>
        </p:sp>
        <p:sp>
          <p:nvSpPr>
            <p:cNvPr id="9235" name="Text Box 84"/>
            <p:cNvSpPr txBox="1">
              <a:spLocks noChangeArrowheads="1"/>
            </p:cNvSpPr>
            <p:nvPr/>
          </p:nvSpPr>
          <p:spPr bwMode="auto">
            <a:xfrm>
              <a:off x="2880" y="2305"/>
              <a:ext cx="1304" cy="166"/>
            </a:xfrm>
            <a:prstGeom prst="rect">
              <a:avLst/>
            </a:prstGeom>
            <a:solidFill>
              <a:srgbClr val="FFFFFF"/>
            </a:solidFill>
            <a:ln w="9525">
              <a:noFill/>
              <a:miter lim="800000"/>
              <a:headEnd/>
              <a:tailEnd/>
            </a:ln>
          </p:spPr>
          <p:txBody>
            <a:bodyPr/>
            <a:lstStyle/>
            <a:p>
              <a:pPr eaLnBrk="0" hangingPunct="0">
                <a:spcBef>
                  <a:spcPct val="20000"/>
                </a:spcBef>
                <a:buFont typeface="Times" pitchFamily="18" charset="0"/>
                <a:buNone/>
              </a:pPr>
              <a:r>
                <a:rPr lang="es-ES_tradnl" sz="1600">
                  <a:solidFill>
                    <a:srgbClr val="808000"/>
                  </a:solidFill>
                </a:rPr>
                <a:t>Situación presente</a:t>
              </a:r>
            </a:p>
          </p:txBody>
        </p:sp>
        <p:sp>
          <p:nvSpPr>
            <p:cNvPr id="9236" name="Line 85"/>
            <p:cNvSpPr>
              <a:spLocks noChangeShapeType="1"/>
            </p:cNvSpPr>
            <p:nvPr/>
          </p:nvSpPr>
          <p:spPr bwMode="auto">
            <a:xfrm flipH="1" flipV="1">
              <a:off x="2823" y="2256"/>
              <a:ext cx="115" cy="116"/>
            </a:xfrm>
            <a:prstGeom prst="line">
              <a:avLst/>
            </a:prstGeom>
            <a:noFill/>
            <a:ln w="9525">
              <a:solidFill>
                <a:srgbClr val="000000"/>
              </a:solidFill>
              <a:round/>
              <a:headEnd/>
              <a:tailEnd type="triangle" w="med" len="med"/>
            </a:ln>
          </p:spPr>
          <p:txBody>
            <a:bodyPr/>
            <a:lstStyle/>
            <a:p>
              <a:endParaRPr lang="es-ES_tradnl"/>
            </a:p>
          </p:txBody>
        </p:sp>
        <p:sp>
          <p:nvSpPr>
            <p:cNvPr id="9237" name="Text Box 86"/>
            <p:cNvSpPr txBox="1">
              <a:spLocks noChangeArrowheads="1"/>
            </p:cNvSpPr>
            <p:nvPr/>
          </p:nvSpPr>
          <p:spPr bwMode="auto">
            <a:xfrm>
              <a:off x="2419" y="2634"/>
              <a:ext cx="1354" cy="198"/>
            </a:xfrm>
            <a:prstGeom prst="rect">
              <a:avLst/>
            </a:prstGeom>
            <a:solidFill>
              <a:srgbClr val="FFFFFF"/>
            </a:solidFill>
            <a:ln w="9525">
              <a:noFill/>
              <a:miter lim="800000"/>
              <a:headEnd/>
              <a:tailEnd/>
            </a:ln>
          </p:spPr>
          <p:txBody>
            <a:bodyPr/>
            <a:lstStyle/>
            <a:p>
              <a:pPr eaLnBrk="0" hangingPunct="0">
                <a:spcBef>
                  <a:spcPct val="20000"/>
                </a:spcBef>
                <a:buFont typeface="Times" pitchFamily="18" charset="0"/>
                <a:buNone/>
              </a:pPr>
              <a:r>
                <a:rPr lang="es-ES_tradnl" sz="1600">
                  <a:solidFill>
                    <a:srgbClr val="808000"/>
                  </a:solidFill>
                </a:rPr>
                <a:t>Toda la Tierra helada</a:t>
              </a:r>
              <a:endParaRPr lang="es-ES_tradnl" sz="2400">
                <a:solidFill>
                  <a:srgbClr val="808000"/>
                </a:solidFill>
              </a:endParaRPr>
            </a:p>
          </p:txBody>
        </p:sp>
        <p:sp>
          <p:nvSpPr>
            <p:cNvPr id="9238" name="Line 87"/>
            <p:cNvSpPr>
              <a:spLocks noChangeShapeType="1"/>
            </p:cNvSpPr>
            <p:nvPr/>
          </p:nvSpPr>
          <p:spPr bwMode="auto">
            <a:xfrm flipH="1" flipV="1">
              <a:off x="2131" y="2660"/>
              <a:ext cx="173" cy="115"/>
            </a:xfrm>
            <a:prstGeom prst="line">
              <a:avLst/>
            </a:prstGeom>
            <a:noFill/>
            <a:ln w="9525">
              <a:solidFill>
                <a:srgbClr val="000000"/>
              </a:solidFill>
              <a:round/>
              <a:headEnd/>
              <a:tailEnd type="triangle" w="med" len="med"/>
            </a:ln>
          </p:spPr>
          <p:txBody>
            <a:bodyPr/>
            <a:lstStyle/>
            <a:p>
              <a:endParaRPr lang="es-ES_tradnl"/>
            </a:p>
          </p:txBody>
        </p:sp>
        <p:sp>
          <p:nvSpPr>
            <p:cNvPr id="9239" name="Text Box 88"/>
            <p:cNvSpPr txBox="1">
              <a:spLocks noChangeArrowheads="1"/>
            </p:cNvSpPr>
            <p:nvPr/>
          </p:nvSpPr>
          <p:spPr bwMode="auto">
            <a:xfrm>
              <a:off x="1555" y="1968"/>
              <a:ext cx="922" cy="346"/>
            </a:xfrm>
            <a:prstGeom prst="rect">
              <a:avLst/>
            </a:prstGeom>
            <a:solidFill>
              <a:srgbClr val="FFFFFF"/>
            </a:solidFill>
            <a:ln w="9525">
              <a:noFill/>
              <a:miter lim="800000"/>
              <a:headEnd/>
              <a:tailEnd/>
            </a:ln>
          </p:spPr>
          <p:txBody>
            <a:bodyPr/>
            <a:lstStyle/>
            <a:p>
              <a:pPr eaLnBrk="0" hangingPunct="0">
                <a:spcBef>
                  <a:spcPct val="20000"/>
                </a:spcBef>
                <a:buFont typeface="Times" pitchFamily="18" charset="0"/>
                <a:buNone/>
              </a:pPr>
              <a:r>
                <a:rPr lang="es-ES_tradnl" sz="1400">
                  <a:solidFill>
                    <a:srgbClr val="0000FF"/>
                  </a:solidFill>
                </a:rPr>
                <a:t>Radiación Solar absorbida</a:t>
              </a:r>
            </a:p>
          </p:txBody>
        </p:sp>
        <p:sp>
          <p:nvSpPr>
            <p:cNvPr id="9240" name="Text Box 89"/>
            <p:cNvSpPr txBox="1">
              <a:spLocks noChangeArrowheads="1"/>
            </p:cNvSpPr>
            <p:nvPr/>
          </p:nvSpPr>
          <p:spPr bwMode="auto">
            <a:xfrm>
              <a:off x="1997" y="3018"/>
              <a:ext cx="351" cy="179"/>
            </a:xfrm>
            <a:prstGeom prst="rect">
              <a:avLst/>
            </a:prstGeom>
            <a:solidFill>
              <a:srgbClr val="FFFFFF"/>
            </a:solidFill>
            <a:ln w="9525">
              <a:noFill/>
              <a:miter lim="800000"/>
              <a:headEnd/>
              <a:tailEnd/>
            </a:ln>
          </p:spPr>
          <p:txBody>
            <a:bodyPr/>
            <a:lstStyle/>
            <a:p>
              <a:pPr eaLnBrk="0" hangingPunct="0">
                <a:spcBef>
                  <a:spcPct val="20000"/>
                </a:spcBef>
                <a:buFont typeface="Times" pitchFamily="18" charset="0"/>
                <a:buNone/>
              </a:pPr>
              <a:r>
                <a:rPr lang="es-ES" sz="1200">
                  <a:solidFill>
                    <a:srgbClr val="000000"/>
                  </a:solidFill>
                </a:rPr>
                <a:t>Th</a:t>
              </a:r>
              <a:endParaRPr lang="es-ES" sz="1200">
                <a:solidFill>
                  <a:srgbClr val="FFFFFF"/>
                </a:solidFill>
              </a:endParaRPr>
            </a:p>
          </p:txBody>
        </p:sp>
        <p:sp>
          <p:nvSpPr>
            <p:cNvPr id="9241" name="Text Box 90"/>
            <p:cNvSpPr txBox="1">
              <a:spLocks noChangeArrowheads="1"/>
            </p:cNvSpPr>
            <p:nvPr/>
          </p:nvSpPr>
          <p:spPr bwMode="auto">
            <a:xfrm>
              <a:off x="3408" y="3024"/>
              <a:ext cx="288" cy="172"/>
            </a:xfrm>
            <a:prstGeom prst="rect">
              <a:avLst/>
            </a:prstGeom>
            <a:solidFill>
              <a:srgbClr val="FFFFFF"/>
            </a:solidFill>
            <a:ln w="9525">
              <a:noFill/>
              <a:miter lim="800000"/>
              <a:headEnd/>
              <a:tailEnd/>
            </a:ln>
          </p:spPr>
          <p:txBody>
            <a:bodyPr/>
            <a:lstStyle/>
            <a:p>
              <a:pPr eaLnBrk="0" hangingPunct="0">
                <a:spcBef>
                  <a:spcPct val="20000"/>
                </a:spcBef>
                <a:buFont typeface="Times" pitchFamily="18" charset="0"/>
                <a:buNone/>
              </a:pPr>
              <a:r>
                <a:rPr lang="es-ES" sz="1200">
                  <a:solidFill>
                    <a:srgbClr val="000000"/>
                  </a:solidFill>
                </a:rPr>
                <a:t>Tf</a:t>
              </a:r>
            </a:p>
          </p:txBody>
        </p:sp>
        <p:sp>
          <p:nvSpPr>
            <p:cNvPr id="9242" name="Line 91"/>
            <p:cNvSpPr>
              <a:spLocks noChangeShapeType="1"/>
            </p:cNvSpPr>
            <p:nvPr/>
          </p:nvSpPr>
          <p:spPr bwMode="auto">
            <a:xfrm>
              <a:off x="2045" y="2826"/>
              <a:ext cx="0" cy="96"/>
            </a:xfrm>
            <a:prstGeom prst="line">
              <a:avLst/>
            </a:prstGeom>
            <a:noFill/>
            <a:ln w="12700">
              <a:noFill/>
              <a:round/>
              <a:headEnd/>
              <a:tailEnd/>
            </a:ln>
          </p:spPr>
          <p:txBody>
            <a:bodyPr wrap="none" anchor="ctr"/>
            <a:lstStyle/>
            <a:p>
              <a:endParaRPr lang="es-ES_tradnl"/>
            </a:p>
          </p:txBody>
        </p:sp>
        <p:sp>
          <p:nvSpPr>
            <p:cNvPr id="9243" name="Line 94"/>
            <p:cNvSpPr>
              <a:spLocks noChangeShapeType="1"/>
            </p:cNvSpPr>
            <p:nvPr/>
          </p:nvSpPr>
          <p:spPr bwMode="auto">
            <a:xfrm>
              <a:off x="3533" y="2826"/>
              <a:ext cx="0" cy="115"/>
            </a:xfrm>
            <a:prstGeom prst="line">
              <a:avLst/>
            </a:prstGeom>
            <a:noFill/>
            <a:ln w="9525">
              <a:solidFill>
                <a:srgbClr val="000000"/>
              </a:solidFill>
              <a:round/>
              <a:headEnd/>
              <a:tailEnd/>
            </a:ln>
          </p:spPr>
          <p:txBody>
            <a:bodyPr/>
            <a:lstStyle/>
            <a:p>
              <a:endParaRPr lang="es-ES_tradnl"/>
            </a:p>
          </p:txBody>
        </p:sp>
        <p:sp>
          <p:nvSpPr>
            <p:cNvPr id="9244" name="Line 95"/>
            <p:cNvSpPr>
              <a:spLocks noChangeShapeType="1"/>
            </p:cNvSpPr>
            <p:nvPr/>
          </p:nvSpPr>
          <p:spPr bwMode="auto">
            <a:xfrm>
              <a:off x="2093" y="2826"/>
              <a:ext cx="0" cy="144"/>
            </a:xfrm>
            <a:prstGeom prst="line">
              <a:avLst/>
            </a:prstGeom>
            <a:noFill/>
            <a:ln w="9525">
              <a:solidFill>
                <a:srgbClr val="000000"/>
              </a:solidFill>
              <a:round/>
              <a:headEnd/>
              <a:tailEnd/>
            </a:ln>
          </p:spPr>
          <p:txBody>
            <a:bodyPr/>
            <a:lstStyle/>
            <a:p>
              <a:endParaRPr lang="es-ES_tradnl"/>
            </a:p>
          </p:txBody>
        </p:sp>
      </p:grpSp>
      <p:sp>
        <p:nvSpPr>
          <p:cNvPr id="9220" name="Text Box 99"/>
          <p:cNvSpPr txBox="1">
            <a:spLocks noChangeArrowheads="1"/>
          </p:cNvSpPr>
          <p:nvPr/>
        </p:nvSpPr>
        <p:spPr bwMode="auto">
          <a:xfrm>
            <a:off x="0" y="5013176"/>
            <a:ext cx="9144000" cy="1477963"/>
          </a:xfrm>
          <a:prstGeom prst="rect">
            <a:avLst/>
          </a:prstGeom>
          <a:noFill/>
          <a:ln w="12700">
            <a:noFill/>
            <a:miter lim="800000"/>
            <a:headEnd/>
            <a:tailEnd/>
          </a:ln>
        </p:spPr>
        <p:txBody>
          <a:bodyPr>
            <a:spAutoFit/>
          </a:bodyPr>
          <a:lstStyle/>
          <a:p>
            <a:pPr eaLnBrk="0" hangingPunct="0">
              <a:spcBef>
                <a:spcPct val="20000"/>
              </a:spcBef>
              <a:buFont typeface="Times" pitchFamily="18" charset="0"/>
              <a:buNone/>
            </a:pPr>
            <a:r>
              <a:rPr lang="es-ES_tradnl" dirty="0">
                <a:solidFill>
                  <a:srgbClr val="FFFFFF"/>
                </a:solidFill>
              </a:rPr>
              <a:t>Considerando un </a:t>
            </a:r>
            <a:r>
              <a:rPr lang="es-ES_tradnl" dirty="0">
                <a:solidFill>
                  <a:srgbClr val="FFFF00"/>
                </a:solidFill>
              </a:rPr>
              <a:t>albedo dependiente de la temperatura</a:t>
            </a:r>
            <a:r>
              <a:rPr lang="es-ES_tradnl" dirty="0">
                <a:solidFill>
                  <a:srgbClr val="FFFFFF"/>
                </a:solidFill>
              </a:rPr>
              <a:t>, con una transición suave entre dos temperaturas Th y </a:t>
            </a:r>
            <a:r>
              <a:rPr lang="es-ES_tradnl" dirty="0" err="1">
                <a:solidFill>
                  <a:srgbClr val="FFFFFF"/>
                </a:solidFill>
              </a:rPr>
              <a:t>Tf</a:t>
            </a:r>
            <a:r>
              <a:rPr lang="es-ES_tradnl" dirty="0">
                <a:solidFill>
                  <a:srgbClr val="FFFFFF"/>
                </a:solidFill>
              </a:rPr>
              <a:t>, puede haber </a:t>
            </a:r>
            <a:r>
              <a:rPr lang="es-ES_tradnl" dirty="0">
                <a:solidFill>
                  <a:srgbClr val="FFFF00"/>
                </a:solidFill>
              </a:rPr>
              <a:t>tres estados de equilibrio</a:t>
            </a:r>
            <a:r>
              <a:rPr lang="es-ES_tradnl" dirty="0">
                <a:solidFill>
                  <a:srgbClr val="FFFFFF"/>
                </a:solidFill>
              </a:rPr>
              <a:t>. El intermedio podría corresponder en la Tierra a un </a:t>
            </a:r>
            <a:r>
              <a:rPr lang="es-ES_tradnl" dirty="0">
                <a:solidFill>
                  <a:srgbClr val="FFFF00"/>
                </a:solidFill>
              </a:rPr>
              <a:t>clima actual</a:t>
            </a:r>
            <a:r>
              <a:rPr lang="es-ES_tradnl" dirty="0">
                <a:solidFill>
                  <a:srgbClr val="FFFFFF"/>
                </a:solidFill>
              </a:rPr>
              <a:t>, con parte de hielos permanentes y parte con agua fundida. Sin embargo habría </a:t>
            </a:r>
            <a:r>
              <a:rPr lang="es-ES_tradnl" dirty="0">
                <a:solidFill>
                  <a:srgbClr val="FFFF00"/>
                </a:solidFill>
              </a:rPr>
              <a:t>dos estados posibles más</a:t>
            </a:r>
            <a:r>
              <a:rPr lang="es-ES_tradnl" dirty="0">
                <a:solidFill>
                  <a:srgbClr val="FFFFFF"/>
                </a:solidFill>
              </a:rPr>
              <a:t>: uno con todo el </a:t>
            </a:r>
            <a:r>
              <a:rPr lang="es-ES_tradnl" dirty="0">
                <a:solidFill>
                  <a:srgbClr val="FFFF00"/>
                </a:solidFill>
              </a:rPr>
              <a:t>planeta helado </a:t>
            </a:r>
            <a:r>
              <a:rPr lang="es-ES_tradnl" dirty="0">
                <a:solidFill>
                  <a:srgbClr val="FFFFFF"/>
                </a:solidFill>
              </a:rPr>
              <a:t>y otro con todos los </a:t>
            </a:r>
            <a:r>
              <a:rPr lang="es-ES_tradnl" dirty="0">
                <a:solidFill>
                  <a:srgbClr val="FFFF00"/>
                </a:solidFill>
              </a:rPr>
              <a:t>hielos fundidos</a:t>
            </a:r>
            <a:endParaRPr lang="es-ES_tradnl" sz="1400" dirty="0">
              <a:solidFill>
                <a:srgbClr val="FFFF00"/>
              </a:solidFill>
            </a:endParaRPr>
          </a:p>
        </p:txBody>
      </p:sp>
      <p:sp>
        <p:nvSpPr>
          <p:cNvPr id="29" name="28 CuadroTexto"/>
          <p:cNvSpPr txBox="1"/>
          <p:nvPr/>
        </p:nvSpPr>
        <p:spPr>
          <a:xfrm>
            <a:off x="899592" y="188640"/>
            <a:ext cx="7128792" cy="369332"/>
          </a:xfrm>
          <a:prstGeom prst="rect">
            <a:avLst/>
          </a:prstGeom>
          <a:noFill/>
        </p:spPr>
        <p:txBody>
          <a:bodyPr wrap="square" rtlCol="0">
            <a:spAutoFit/>
          </a:bodyPr>
          <a:lstStyle/>
          <a:p>
            <a:pPr algn="ctr"/>
            <a:r>
              <a:rPr lang="es-ES" b="1" dirty="0" smtClean="0">
                <a:solidFill>
                  <a:srgbClr val="FFFF00"/>
                </a:solidFill>
              </a:rPr>
              <a:t>CONSECUENCIA DE LA REALIMENTACIÓN HIELO-ALBEDO</a:t>
            </a:r>
            <a:endParaRPr lang="es-ES_tradnl" b="1" dirty="0">
              <a:solidFill>
                <a:srgbClr val="FFFF00"/>
              </a:solidFill>
            </a:endParaRPr>
          </a:p>
        </p:txBody>
      </p:sp>
    </p:spTree>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C:\Docencia\figuras_animaciones\latbalnc.gif"/>
          <p:cNvPicPr>
            <a:picLocks noChangeAspect="1" noChangeArrowheads="1"/>
          </p:cNvPicPr>
          <p:nvPr/>
        </p:nvPicPr>
        <p:blipFill>
          <a:blip r:embed="rId2" cstate="print"/>
          <a:srcRect/>
          <a:stretch>
            <a:fillRect/>
          </a:stretch>
        </p:blipFill>
        <p:spPr bwMode="auto">
          <a:xfrm>
            <a:off x="0" y="0"/>
            <a:ext cx="9144000" cy="5700713"/>
          </a:xfrm>
          <a:prstGeom prst="rect">
            <a:avLst/>
          </a:prstGeom>
          <a:noFill/>
          <a:ln w="9525">
            <a:noFill/>
            <a:miter lim="800000"/>
            <a:headEnd/>
            <a:tailEnd/>
          </a:ln>
        </p:spPr>
      </p:pic>
      <p:sp>
        <p:nvSpPr>
          <p:cNvPr id="36867" name="Text Box 3"/>
          <p:cNvSpPr txBox="1">
            <a:spLocks noChangeArrowheads="1"/>
          </p:cNvSpPr>
          <p:nvPr/>
        </p:nvSpPr>
        <p:spPr bwMode="auto">
          <a:xfrm>
            <a:off x="0" y="5710238"/>
            <a:ext cx="9144000" cy="830997"/>
          </a:xfrm>
          <a:prstGeom prst="rect">
            <a:avLst/>
          </a:prstGeom>
          <a:noFill/>
          <a:ln w="9525">
            <a:noFill/>
            <a:miter lim="800000"/>
            <a:headEnd/>
            <a:tailEnd/>
          </a:ln>
        </p:spPr>
        <p:txBody>
          <a:bodyPr>
            <a:spAutoFit/>
          </a:bodyPr>
          <a:lstStyle/>
          <a:p>
            <a:pPr>
              <a:spcBef>
                <a:spcPct val="50000"/>
              </a:spcBef>
            </a:pPr>
            <a:r>
              <a:rPr lang="es-ES_tradnl" sz="2400" dirty="0">
                <a:solidFill>
                  <a:srgbClr val="99FF33"/>
                </a:solidFill>
              </a:rPr>
              <a:t>En latitudes bajas hay un exceso de energía y un déficit en las altas, que debe tender a reducirse </a:t>
            </a:r>
            <a:endParaRPr lang="es-ES" sz="2400" dirty="0">
              <a:solidFill>
                <a:srgbClr val="99FF33"/>
              </a:solidFill>
            </a:endParaRPr>
          </a:p>
        </p:txBody>
      </p:sp>
    </p:spTree>
    <p:extLst>
      <p:ext uri="{BB962C8B-B14F-4D97-AF65-F5344CB8AC3E}">
        <p14:creationId xmlns:p14="http://schemas.microsoft.com/office/powerpoint/2010/main" val="2243966923"/>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9144000" cy="6525344"/>
          </a:xfrm>
          <a:prstGeom prst="rect">
            <a:avLst/>
          </a:prstGeom>
        </p:spPr>
      </p:pic>
    </p:spTree>
    <p:extLst>
      <p:ext uri="{BB962C8B-B14F-4D97-AF65-F5344CB8AC3E}">
        <p14:creationId xmlns:p14="http://schemas.microsoft.com/office/powerpoint/2010/main" val="249508668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22" name="Object 2"/>
          <p:cNvGraphicFramePr>
            <a:graphicFrameLocks noChangeAspect="1"/>
          </p:cNvGraphicFramePr>
          <p:nvPr/>
        </p:nvGraphicFramePr>
        <p:xfrm>
          <a:off x="899592" y="1052736"/>
          <a:ext cx="7480541" cy="5305078"/>
        </p:xfrm>
        <a:graphic>
          <a:graphicData uri="http://schemas.openxmlformats.org/presentationml/2006/ole">
            <mc:AlternateContent xmlns:mc="http://schemas.openxmlformats.org/markup-compatibility/2006">
              <mc:Choice xmlns:v="urn:schemas-microsoft-com:vml" Requires="v">
                <p:oleObj spid="_x0000_s342040" name="Foto de Photo Editor" r:id="rId3" imgW="4403810" imgH="3123810" progId="">
                  <p:embed/>
                </p:oleObj>
              </mc:Choice>
              <mc:Fallback>
                <p:oleObj name="Foto de Photo Editor" r:id="rId3" imgW="4403810" imgH="312381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592" y="1052736"/>
                        <a:ext cx="7480541" cy="530507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Line 8"/>
          <p:cNvSpPr>
            <a:spLocks noChangeShapeType="1"/>
          </p:cNvSpPr>
          <p:nvPr/>
        </p:nvSpPr>
        <p:spPr bwMode="auto">
          <a:xfrm>
            <a:off x="0" y="764704"/>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
        <p:nvSpPr>
          <p:cNvPr id="4" name="3 CuadroTexto"/>
          <p:cNvSpPr txBox="1"/>
          <p:nvPr/>
        </p:nvSpPr>
        <p:spPr>
          <a:xfrm>
            <a:off x="0" y="188640"/>
            <a:ext cx="9144000" cy="369332"/>
          </a:xfrm>
          <a:prstGeom prst="rect">
            <a:avLst/>
          </a:prstGeom>
          <a:noFill/>
        </p:spPr>
        <p:txBody>
          <a:bodyPr wrap="square" rtlCol="0">
            <a:spAutoFit/>
          </a:bodyPr>
          <a:lstStyle/>
          <a:p>
            <a:pPr algn="ctr"/>
            <a:r>
              <a:rPr lang="es-ES" b="1" dirty="0" smtClean="0">
                <a:solidFill>
                  <a:srgbClr val="FFFF00"/>
                </a:solidFill>
              </a:rPr>
              <a:t>MODELO TRICELULAR DE LA CIRCULACIÓN GENERAL ATMOSFÉRICA</a:t>
            </a:r>
            <a:endParaRPr lang="es-ES_tradnl" b="1" dirty="0">
              <a:solidFill>
                <a:srgbClr val="FFFF00"/>
              </a:solidFill>
            </a:endParaRPr>
          </a:p>
        </p:txBody>
      </p:sp>
    </p:spTree>
    <p:extLst>
      <p:ext uri="{BB962C8B-B14F-4D97-AF65-F5344CB8AC3E}">
        <p14:creationId xmlns:p14="http://schemas.microsoft.com/office/powerpoint/2010/main" val="1141197485"/>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lbedo.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676400" y="1524000"/>
            <a:ext cx="5791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83244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repeatCount="indefinite"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dalarga.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676400" y="1524000"/>
            <a:ext cx="5791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07775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repeatCount="indefinite"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neta.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676400" y="1524000"/>
            <a:ext cx="57912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6270599"/>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fullScrn="1">
              <p:cMediaNode>
                <p:cTn id="7" repeatCount="indefinite"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0" y="1460500"/>
            <a:ext cx="9144000" cy="3275013"/>
          </a:xfrm>
        </p:spPr>
        <p:txBody>
          <a:bodyPr/>
          <a:lstStyle/>
          <a:p>
            <a:r>
              <a:rPr lang="es-ES" dirty="0" smtClean="0">
                <a:solidFill>
                  <a:srgbClr val="FFFF00"/>
                </a:solidFill>
              </a:rPr>
              <a:t>Efecto Invernadero</a:t>
            </a:r>
            <a:endParaRPr lang="es-ES_tradnl" sz="2400" dirty="0" smtClean="0"/>
          </a:p>
        </p:txBody>
      </p:sp>
      <p:sp>
        <p:nvSpPr>
          <p:cNvPr id="7171"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
        <p:nvSpPr>
          <p:cNvPr id="7172"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Tree>
    <p:extLst>
      <p:ext uri="{BB962C8B-B14F-4D97-AF65-F5344CB8AC3E}">
        <p14:creationId xmlns:p14="http://schemas.microsoft.com/office/powerpoint/2010/main" val="2177597023"/>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0" y="898525"/>
            <a:ext cx="9144000" cy="4876800"/>
          </a:xfrm>
          <a:prstGeom prst="rect">
            <a:avLst/>
          </a:prstGeom>
          <a:solidFill>
            <a:schemeClr val="bg1"/>
          </a:solidFill>
          <a:ln w="3175">
            <a:solidFill>
              <a:srgbClr val="000000"/>
            </a:solidFill>
            <a:miter lim="800000"/>
            <a:headEnd/>
            <a:tailEnd/>
          </a:ln>
        </p:spPr>
        <p:txBody>
          <a:bodyPr wrap="none" anchor="ctr"/>
          <a:lstStyle/>
          <a:p>
            <a:pPr eaLnBrk="0" fontAlgn="base" hangingPunct="0">
              <a:spcBef>
                <a:spcPct val="20000"/>
              </a:spcBef>
              <a:spcAft>
                <a:spcPct val="0"/>
              </a:spcAft>
              <a:buFont typeface="Times" pitchFamily="18" charset="0"/>
              <a:buChar char="•"/>
            </a:pPr>
            <a:endParaRPr lang="es-ES_tradnl" sz="2400">
              <a:solidFill>
                <a:srgbClr val="000000"/>
              </a:solidFill>
            </a:endParaRPr>
          </a:p>
        </p:txBody>
      </p:sp>
      <p:sp>
        <p:nvSpPr>
          <p:cNvPr id="11267" name="Rectangle 5"/>
          <p:cNvSpPr>
            <a:spLocks noChangeArrowheads="1"/>
          </p:cNvSpPr>
          <p:nvPr/>
        </p:nvSpPr>
        <p:spPr bwMode="auto">
          <a:xfrm>
            <a:off x="685800" y="0"/>
            <a:ext cx="7772400" cy="838200"/>
          </a:xfrm>
          <a:prstGeom prst="rect">
            <a:avLst/>
          </a:prstGeom>
          <a:noFill/>
          <a:ln w="12700">
            <a:noFill/>
            <a:miter lim="800000"/>
            <a:headEnd/>
            <a:tailEnd/>
          </a:ln>
        </p:spPr>
        <p:txBody>
          <a:bodyPr lIns="85725" tIns="42862" rIns="85725" bIns="42862" anchor="ctr"/>
          <a:lstStyle/>
          <a:p>
            <a:pPr algn="ctr" eaLnBrk="0" fontAlgn="base" hangingPunct="0">
              <a:lnSpc>
                <a:spcPct val="90000"/>
              </a:lnSpc>
              <a:spcBef>
                <a:spcPct val="0"/>
              </a:spcBef>
              <a:spcAft>
                <a:spcPct val="0"/>
              </a:spcAft>
            </a:pPr>
            <a:r>
              <a:rPr lang="en-GB" altLang="en-GB" sz="2800" b="1" dirty="0">
                <a:solidFill>
                  <a:srgbClr val="FFFF00"/>
                </a:solidFill>
              </a:rPr>
              <a:t>EFECTO INVERNADERO</a:t>
            </a:r>
          </a:p>
        </p:txBody>
      </p:sp>
      <p:grpSp>
        <p:nvGrpSpPr>
          <p:cNvPr id="2" name="Group 9"/>
          <p:cNvGrpSpPr>
            <a:grpSpLocks/>
          </p:cNvGrpSpPr>
          <p:nvPr/>
        </p:nvGrpSpPr>
        <p:grpSpPr bwMode="auto">
          <a:xfrm>
            <a:off x="7048500" y="5924550"/>
            <a:ext cx="2095500" cy="555625"/>
            <a:chOff x="4320" y="3914"/>
            <a:chExt cx="1320" cy="350"/>
          </a:xfrm>
        </p:grpSpPr>
        <p:sp>
          <p:nvSpPr>
            <p:cNvPr id="11276" name="Text Box 10"/>
            <p:cNvSpPr txBox="1">
              <a:spLocks noChangeArrowheads="1"/>
            </p:cNvSpPr>
            <p:nvPr/>
          </p:nvSpPr>
          <p:spPr bwMode="auto">
            <a:xfrm>
              <a:off x="4320" y="3984"/>
              <a:ext cx="1008" cy="192"/>
            </a:xfrm>
            <a:prstGeom prst="rect">
              <a:avLst/>
            </a:prstGeom>
            <a:noFill/>
            <a:ln w="12700">
              <a:noFill/>
              <a:miter lim="800000"/>
              <a:headEnd/>
              <a:tailEnd/>
            </a:ln>
          </p:spPr>
          <p:txBody>
            <a:bodyPr>
              <a:spAutoFit/>
            </a:bodyPr>
            <a:lstStyle/>
            <a:p>
              <a:pPr algn="ctr" eaLnBrk="0" fontAlgn="base" hangingPunct="0">
                <a:spcBef>
                  <a:spcPct val="50000"/>
                </a:spcBef>
                <a:spcAft>
                  <a:spcPct val="0"/>
                </a:spcAft>
              </a:pPr>
              <a:r>
                <a:rPr lang="es-ES_tradnl" sz="1400">
                  <a:solidFill>
                    <a:srgbClr val="FFFFFF"/>
                  </a:solidFill>
                  <a:latin typeface="Times New Roman" pitchFamily="18" charset="0"/>
                </a:rPr>
                <a:t>Hadley Centre</a:t>
              </a:r>
              <a:endParaRPr lang="es-ES_tradnl" sz="3600">
                <a:solidFill>
                  <a:srgbClr val="FF0000"/>
                </a:solidFill>
                <a:latin typeface="Times New Roman" pitchFamily="18" charset="0"/>
              </a:endParaRPr>
            </a:p>
          </p:txBody>
        </p:sp>
        <p:pic>
          <p:nvPicPr>
            <p:cNvPr id="11277" name="Picture 11"/>
            <p:cNvPicPr>
              <a:picLocks noChangeAspect="1" noChangeArrowheads="1"/>
            </p:cNvPicPr>
            <p:nvPr/>
          </p:nvPicPr>
          <p:blipFill>
            <a:blip r:embed="rId2" cstate="print"/>
            <a:srcRect/>
            <a:stretch>
              <a:fillRect/>
            </a:stretch>
          </p:blipFill>
          <p:spPr bwMode="auto">
            <a:xfrm>
              <a:off x="5290" y="3914"/>
              <a:ext cx="350" cy="350"/>
            </a:xfrm>
            <a:prstGeom prst="rect">
              <a:avLst/>
            </a:prstGeom>
            <a:noFill/>
            <a:ln w="9525">
              <a:noFill/>
              <a:miter lim="800000"/>
              <a:headEnd/>
              <a:tailEnd/>
            </a:ln>
          </p:spPr>
        </p:pic>
      </p:grpSp>
      <p:sp>
        <p:nvSpPr>
          <p:cNvPr id="11269" name="Rectangle 12"/>
          <p:cNvSpPr>
            <a:spLocks noChangeArrowheads="1"/>
          </p:cNvSpPr>
          <p:nvPr/>
        </p:nvSpPr>
        <p:spPr bwMode="auto">
          <a:xfrm>
            <a:off x="2819400" y="2133600"/>
            <a:ext cx="914400" cy="914400"/>
          </a:xfrm>
          <a:prstGeom prst="rect">
            <a:avLst/>
          </a:prstGeom>
          <a:noFill/>
          <a:ln w="9525">
            <a:noFill/>
            <a:miter lim="800000"/>
            <a:headEnd/>
            <a:tailEnd/>
          </a:ln>
        </p:spPr>
        <p:txBody>
          <a:bodyPr wrap="none" anchor="ctr"/>
          <a:lstStyle/>
          <a:p>
            <a:pPr eaLnBrk="0" fontAlgn="base" hangingPunct="0">
              <a:spcBef>
                <a:spcPct val="20000"/>
              </a:spcBef>
              <a:spcAft>
                <a:spcPct val="0"/>
              </a:spcAft>
              <a:buFont typeface="Times" pitchFamily="18" charset="0"/>
              <a:buChar char="•"/>
            </a:pPr>
            <a:endParaRPr lang="es-ES_tradnl" sz="2400">
              <a:solidFill>
                <a:srgbClr val="000000"/>
              </a:solidFill>
            </a:endParaRPr>
          </a:p>
        </p:txBody>
      </p:sp>
      <p:sp>
        <p:nvSpPr>
          <p:cNvPr id="11270" name="Rectangle 13"/>
          <p:cNvSpPr>
            <a:spLocks noChangeArrowheads="1"/>
          </p:cNvSpPr>
          <p:nvPr/>
        </p:nvSpPr>
        <p:spPr bwMode="auto">
          <a:xfrm>
            <a:off x="0" y="1066800"/>
            <a:ext cx="9144000" cy="4876800"/>
          </a:xfrm>
          <a:prstGeom prst="rect">
            <a:avLst/>
          </a:prstGeom>
          <a:noFill/>
          <a:ln w="9525">
            <a:noFill/>
            <a:miter lim="800000"/>
            <a:headEnd/>
            <a:tailEnd/>
          </a:ln>
        </p:spPr>
        <p:txBody>
          <a:bodyPr wrap="none" anchor="ctr"/>
          <a:lstStyle/>
          <a:p>
            <a:pPr eaLnBrk="0" fontAlgn="base" hangingPunct="0">
              <a:spcBef>
                <a:spcPct val="20000"/>
              </a:spcBef>
              <a:spcAft>
                <a:spcPct val="0"/>
              </a:spcAft>
              <a:buFont typeface="Times" pitchFamily="18" charset="0"/>
              <a:buChar char="•"/>
            </a:pPr>
            <a:endParaRPr lang="es-ES_tradnl" sz="2400">
              <a:solidFill>
                <a:srgbClr val="000000"/>
              </a:solidFill>
            </a:endParaRPr>
          </a:p>
        </p:txBody>
      </p:sp>
      <p:sp>
        <p:nvSpPr>
          <p:cNvPr id="11271" name="Rectangle 14"/>
          <p:cNvSpPr>
            <a:spLocks noChangeArrowheads="1"/>
          </p:cNvSpPr>
          <p:nvPr/>
        </p:nvSpPr>
        <p:spPr bwMode="auto">
          <a:xfrm>
            <a:off x="0" y="990600"/>
            <a:ext cx="9144000" cy="5105400"/>
          </a:xfrm>
          <a:prstGeom prst="rect">
            <a:avLst/>
          </a:prstGeom>
          <a:noFill/>
          <a:ln w="9525">
            <a:noFill/>
            <a:miter lim="800000"/>
            <a:headEnd/>
            <a:tailEnd/>
          </a:ln>
        </p:spPr>
        <p:txBody>
          <a:bodyPr wrap="none" anchor="ctr"/>
          <a:lstStyle/>
          <a:p>
            <a:pPr eaLnBrk="0" fontAlgn="base" hangingPunct="0">
              <a:spcBef>
                <a:spcPct val="20000"/>
              </a:spcBef>
              <a:spcAft>
                <a:spcPct val="0"/>
              </a:spcAft>
              <a:buFont typeface="Times" pitchFamily="18" charset="0"/>
              <a:buChar char="•"/>
            </a:pPr>
            <a:endParaRPr lang="es-ES_tradnl" sz="2400">
              <a:solidFill>
                <a:srgbClr val="000000"/>
              </a:solidFill>
            </a:endParaRPr>
          </a:p>
        </p:txBody>
      </p:sp>
      <p:grpSp>
        <p:nvGrpSpPr>
          <p:cNvPr id="3" name="Group 17"/>
          <p:cNvGrpSpPr>
            <a:grpSpLocks/>
          </p:cNvGrpSpPr>
          <p:nvPr/>
        </p:nvGrpSpPr>
        <p:grpSpPr bwMode="auto">
          <a:xfrm>
            <a:off x="0" y="1044575"/>
            <a:ext cx="8705850" cy="4670425"/>
            <a:chOff x="0" y="658"/>
            <a:chExt cx="5484" cy="2942"/>
          </a:xfrm>
        </p:grpSpPr>
        <p:sp>
          <p:nvSpPr>
            <p:cNvPr id="11273" name="Rectangle 7"/>
            <p:cNvSpPr>
              <a:spLocks noChangeArrowheads="1"/>
            </p:cNvSpPr>
            <p:nvPr/>
          </p:nvSpPr>
          <p:spPr bwMode="auto">
            <a:xfrm>
              <a:off x="3024" y="658"/>
              <a:ext cx="2460" cy="1104"/>
            </a:xfrm>
            <a:prstGeom prst="rect">
              <a:avLst/>
            </a:prstGeom>
            <a:noFill/>
            <a:ln w="12700">
              <a:noFill/>
              <a:miter lim="800000"/>
              <a:headEnd/>
              <a:tailEnd/>
            </a:ln>
          </p:spPr>
          <p:txBody>
            <a:bodyPr lIns="85725" tIns="42862" rIns="85725" bIns="42862"/>
            <a:lstStyle/>
            <a:p>
              <a:pPr marL="266700" indent="-266700" algn="r" defTabSz="852488" eaLnBrk="0" fontAlgn="base" hangingPunct="0">
                <a:lnSpc>
                  <a:spcPct val="110000"/>
                </a:lnSpc>
                <a:spcBef>
                  <a:spcPct val="30000"/>
                </a:spcBef>
                <a:spcAft>
                  <a:spcPct val="0"/>
                </a:spcAft>
              </a:pPr>
              <a:r>
                <a:rPr lang="en-GB" altLang="en-GB" sz="2000">
                  <a:solidFill>
                    <a:srgbClr val="000000"/>
                  </a:solidFill>
                  <a:latin typeface="Times New Roman" pitchFamily="18" charset="0"/>
                </a:rPr>
                <a:t>La energía calorífia procedente del suelo es parcialmente reflejada por el cristal y parte queda atrapada dentro del invernadero</a:t>
              </a:r>
              <a:endParaRPr lang="en-GB" altLang="en-GB" sz="2000" b="1">
                <a:solidFill>
                  <a:srgbClr val="000000"/>
                </a:solidFill>
                <a:latin typeface="Times New Roman" pitchFamily="18" charset="0"/>
              </a:endParaRPr>
            </a:p>
            <a:p>
              <a:pPr marL="266700" indent="-266700" algn="r" defTabSz="852488" eaLnBrk="0" fontAlgn="base" hangingPunct="0">
                <a:lnSpc>
                  <a:spcPct val="110000"/>
                </a:lnSpc>
                <a:spcBef>
                  <a:spcPct val="30000"/>
                </a:spcBef>
                <a:spcAft>
                  <a:spcPct val="0"/>
                </a:spcAft>
              </a:pPr>
              <a:endParaRPr lang="en-GB" altLang="en-GB" sz="2000" b="1">
                <a:solidFill>
                  <a:srgbClr val="000000"/>
                </a:solidFill>
              </a:endParaRPr>
            </a:p>
          </p:txBody>
        </p:sp>
        <p:pic>
          <p:nvPicPr>
            <p:cNvPr id="11274" name="Picture 8"/>
            <p:cNvPicPr>
              <a:picLocks noChangeArrowheads="1"/>
            </p:cNvPicPr>
            <p:nvPr/>
          </p:nvPicPr>
          <p:blipFill>
            <a:blip r:embed="rId3" cstate="print"/>
            <a:srcRect/>
            <a:stretch>
              <a:fillRect/>
            </a:stretch>
          </p:blipFill>
          <p:spPr bwMode="auto">
            <a:xfrm>
              <a:off x="1248" y="1536"/>
              <a:ext cx="3943" cy="2064"/>
            </a:xfrm>
            <a:prstGeom prst="rect">
              <a:avLst/>
            </a:prstGeom>
            <a:noFill/>
            <a:ln w="12700">
              <a:noFill/>
              <a:miter lim="800000"/>
              <a:headEnd/>
              <a:tailEnd/>
            </a:ln>
          </p:spPr>
        </p:pic>
        <p:sp>
          <p:nvSpPr>
            <p:cNvPr id="11275" name="Rectangle 16"/>
            <p:cNvSpPr>
              <a:spLocks noChangeArrowheads="1"/>
            </p:cNvSpPr>
            <p:nvPr/>
          </p:nvSpPr>
          <p:spPr bwMode="auto">
            <a:xfrm>
              <a:off x="0" y="942"/>
              <a:ext cx="2460" cy="873"/>
            </a:xfrm>
            <a:prstGeom prst="rect">
              <a:avLst/>
            </a:prstGeom>
            <a:noFill/>
            <a:ln w="12700">
              <a:noFill/>
              <a:miter lim="800000"/>
              <a:headEnd/>
              <a:tailEnd/>
            </a:ln>
          </p:spPr>
          <p:txBody>
            <a:bodyPr lIns="85725" tIns="42862" rIns="85725" bIns="42862"/>
            <a:lstStyle/>
            <a:p>
              <a:pPr marL="266700" indent="-266700" defTabSz="852488" eaLnBrk="0" fontAlgn="base" hangingPunct="0">
                <a:spcBef>
                  <a:spcPct val="20000"/>
                </a:spcBef>
                <a:spcAft>
                  <a:spcPct val="0"/>
                </a:spcAft>
                <a:buFont typeface="Times" pitchFamily="18" charset="0"/>
                <a:buNone/>
              </a:pPr>
              <a:r>
                <a:rPr lang="en-GB" altLang="en-GB" sz="1600" dirty="0">
                  <a:solidFill>
                    <a:srgbClr val="000000"/>
                  </a:solidFill>
                </a:rPr>
                <a:t>	</a:t>
              </a:r>
              <a:r>
                <a:rPr lang="en-GB" altLang="en-GB" sz="2000" dirty="0">
                  <a:solidFill>
                    <a:srgbClr val="000000"/>
                  </a:solidFill>
                  <a:latin typeface="Times New Roman" pitchFamily="18" charset="0"/>
                </a:rPr>
                <a:t>La </a:t>
              </a:r>
              <a:r>
                <a:rPr lang="en-GB" altLang="en-GB" sz="2000" dirty="0" err="1">
                  <a:solidFill>
                    <a:srgbClr val="000000"/>
                  </a:solidFill>
                  <a:latin typeface="Times New Roman" pitchFamily="18" charset="0"/>
                </a:rPr>
                <a:t>energía</a:t>
              </a:r>
              <a:r>
                <a:rPr lang="en-GB" altLang="en-GB" sz="2000" dirty="0">
                  <a:solidFill>
                    <a:srgbClr val="000000"/>
                  </a:solidFill>
                  <a:latin typeface="Times New Roman" pitchFamily="18" charset="0"/>
                </a:rPr>
                <a:t> </a:t>
              </a:r>
              <a:r>
                <a:rPr lang="en-GB" altLang="en-GB" sz="2000" dirty="0" err="1" smtClean="0">
                  <a:solidFill>
                    <a:srgbClr val="000000"/>
                  </a:solidFill>
                  <a:latin typeface="Times New Roman" pitchFamily="18" charset="0"/>
                </a:rPr>
                <a:t>procedente</a:t>
              </a:r>
              <a:r>
                <a:rPr lang="en-GB" altLang="en-GB" sz="2000" dirty="0" smtClean="0">
                  <a:solidFill>
                    <a:srgbClr val="000000"/>
                  </a:solidFill>
                  <a:latin typeface="Times New Roman" pitchFamily="18" charset="0"/>
                </a:rPr>
                <a:t> </a:t>
              </a:r>
              <a:r>
                <a:rPr lang="en-GB" altLang="en-GB" sz="2000" dirty="0">
                  <a:solidFill>
                    <a:srgbClr val="000000"/>
                  </a:solidFill>
                  <a:latin typeface="Times New Roman" pitchFamily="18" charset="0"/>
                </a:rPr>
                <a:t>del sol </a:t>
              </a:r>
              <a:r>
                <a:rPr lang="en-GB" altLang="en-GB" sz="2000" dirty="0" err="1">
                  <a:solidFill>
                    <a:srgbClr val="000000"/>
                  </a:solidFill>
                  <a:latin typeface="Times New Roman" pitchFamily="18" charset="0"/>
                </a:rPr>
                <a:t>pasa</a:t>
              </a:r>
              <a:r>
                <a:rPr lang="en-GB" altLang="en-GB" sz="2000" dirty="0">
                  <a:solidFill>
                    <a:srgbClr val="000000"/>
                  </a:solidFill>
                  <a:latin typeface="Times New Roman" pitchFamily="18" charset="0"/>
                </a:rPr>
                <a:t> a </a:t>
              </a:r>
              <a:r>
                <a:rPr lang="en-GB" altLang="en-GB" sz="2000" dirty="0" err="1">
                  <a:solidFill>
                    <a:srgbClr val="000000"/>
                  </a:solidFill>
                  <a:latin typeface="Times New Roman" pitchFamily="18" charset="0"/>
                </a:rPr>
                <a:t>través</a:t>
              </a:r>
              <a:r>
                <a:rPr lang="en-GB" altLang="en-GB" sz="2000" dirty="0">
                  <a:solidFill>
                    <a:srgbClr val="000000"/>
                  </a:solidFill>
                  <a:latin typeface="Times New Roman" pitchFamily="18" charset="0"/>
                </a:rPr>
                <a:t> del </a:t>
              </a:r>
              <a:r>
                <a:rPr lang="en-GB" altLang="en-GB" sz="2000" dirty="0" err="1">
                  <a:solidFill>
                    <a:srgbClr val="000000"/>
                  </a:solidFill>
                  <a:latin typeface="Times New Roman" pitchFamily="18" charset="0"/>
                </a:rPr>
                <a:t>cristal</a:t>
              </a:r>
              <a:r>
                <a:rPr lang="en-GB" altLang="en-GB" sz="2000" dirty="0">
                  <a:solidFill>
                    <a:srgbClr val="000000"/>
                  </a:solidFill>
                  <a:latin typeface="Times New Roman" pitchFamily="18" charset="0"/>
                </a:rPr>
                <a:t> y </a:t>
              </a:r>
              <a:r>
                <a:rPr lang="en-GB" altLang="en-GB" sz="2000" dirty="0" err="1">
                  <a:solidFill>
                    <a:srgbClr val="000000"/>
                  </a:solidFill>
                  <a:latin typeface="Times New Roman" pitchFamily="18" charset="0"/>
                </a:rPr>
                <a:t>calienta</a:t>
              </a:r>
              <a:r>
                <a:rPr lang="en-GB" altLang="en-GB" sz="2000" dirty="0">
                  <a:solidFill>
                    <a:srgbClr val="000000"/>
                  </a:solidFill>
                  <a:latin typeface="Times New Roman" pitchFamily="18" charset="0"/>
                </a:rPr>
                <a:t> el </a:t>
              </a:r>
              <a:r>
                <a:rPr lang="en-GB" altLang="en-GB" sz="2000" dirty="0" err="1">
                  <a:solidFill>
                    <a:srgbClr val="000000"/>
                  </a:solidFill>
                  <a:latin typeface="Times New Roman" pitchFamily="18" charset="0"/>
                </a:rPr>
                <a:t>suelo</a:t>
              </a:r>
              <a:endParaRPr lang="en-GB" altLang="en-GB" sz="2000" dirty="0">
                <a:solidFill>
                  <a:srgbClr val="000000"/>
                </a:solidFill>
                <a:latin typeface="Times New Roman" pitchFamily="18" charset="0"/>
              </a:endParaRPr>
            </a:p>
          </p:txBody>
        </p:sp>
      </p:grpSp>
      <p:sp>
        <p:nvSpPr>
          <p:cNvPr id="14" name="Line 8"/>
          <p:cNvSpPr>
            <a:spLocks noChangeShapeType="1"/>
          </p:cNvSpPr>
          <p:nvPr/>
        </p:nvSpPr>
        <p:spPr bwMode="auto">
          <a:xfrm>
            <a:off x="0" y="692696"/>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Tree>
    <p:extLst>
      <p:ext uri="{BB962C8B-B14F-4D97-AF65-F5344CB8AC3E}">
        <p14:creationId xmlns:p14="http://schemas.microsoft.com/office/powerpoint/2010/main" val="3434346772"/>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ine 4"/>
          <p:cNvSpPr>
            <a:spLocks noChangeShapeType="1"/>
          </p:cNvSpPr>
          <p:nvPr/>
        </p:nvSpPr>
        <p:spPr bwMode="auto">
          <a:xfrm>
            <a:off x="0" y="1484784"/>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graphicFrame>
        <p:nvGraphicFramePr>
          <p:cNvPr id="4098" name="Object 2"/>
          <p:cNvGraphicFramePr>
            <a:graphicFrameLocks noChangeAspect="1"/>
          </p:cNvGraphicFramePr>
          <p:nvPr/>
        </p:nvGraphicFramePr>
        <p:xfrm>
          <a:off x="0" y="548680"/>
          <a:ext cx="7020272" cy="5428499"/>
        </p:xfrm>
        <a:graphic>
          <a:graphicData uri="http://schemas.openxmlformats.org/presentationml/2006/ole">
            <mc:AlternateContent xmlns:mc="http://schemas.openxmlformats.org/markup-compatibility/2006">
              <mc:Choice xmlns:v="urn:schemas-microsoft-com:vml" Requires="v">
                <p:oleObj spid="_x0000_s1046" name="Foto de Photo Editor" r:id="rId3" imgW="4572396" imgH="3535238" progId="">
                  <p:embed/>
                </p:oleObj>
              </mc:Choice>
              <mc:Fallback>
                <p:oleObj name="Foto de Photo Editor" r:id="rId3" imgW="4572396" imgH="35352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48680"/>
                        <a:ext cx="7020272" cy="5428499"/>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 name="2 CuadroTexto"/>
          <p:cNvSpPr txBox="1"/>
          <p:nvPr/>
        </p:nvSpPr>
        <p:spPr>
          <a:xfrm>
            <a:off x="6969321" y="329784"/>
            <a:ext cx="2195736" cy="6001643"/>
          </a:xfrm>
          <a:prstGeom prst="rect">
            <a:avLst/>
          </a:prstGeom>
          <a:noFill/>
        </p:spPr>
        <p:txBody>
          <a:bodyPr wrap="square" rtlCol="0">
            <a:spAutoFit/>
          </a:bodyPr>
          <a:lstStyle/>
          <a:p>
            <a:pPr algn="ctr"/>
            <a:r>
              <a:rPr lang="es-ES" sz="2000" b="1" dirty="0" smtClean="0">
                <a:solidFill>
                  <a:srgbClr val="99FF33"/>
                </a:solidFill>
              </a:rPr>
              <a:t>Fundamento físico del Efecto Invernadero</a:t>
            </a:r>
          </a:p>
          <a:p>
            <a:endParaRPr lang="es-ES" dirty="0" smtClean="0">
              <a:solidFill>
                <a:srgbClr val="99FF33"/>
              </a:solidFill>
            </a:endParaRPr>
          </a:p>
          <a:p>
            <a:r>
              <a:rPr lang="es-ES" dirty="0" smtClean="0">
                <a:solidFill>
                  <a:srgbClr val="99FF33"/>
                </a:solidFill>
              </a:rPr>
              <a:t>La </a:t>
            </a:r>
            <a:r>
              <a:rPr lang="es-ES" dirty="0" smtClean="0">
                <a:solidFill>
                  <a:srgbClr val="FFFF00"/>
                </a:solidFill>
              </a:rPr>
              <a:t>atmósfera</a:t>
            </a:r>
            <a:r>
              <a:rPr lang="es-ES" dirty="0" smtClean="0">
                <a:solidFill>
                  <a:srgbClr val="99FF33"/>
                </a:solidFill>
              </a:rPr>
              <a:t> </a:t>
            </a:r>
            <a:r>
              <a:rPr lang="es-ES" dirty="0" smtClean="0">
                <a:solidFill>
                  <a:srgbClr val="FFFF00"/>
                </a:solidFill>
              </a:rPr>
              <a:t>absorbe mas radiación</a:t>
            </a:r>
            <a:r>
              <a:rPr lang="es-ES" dirty="0" smtClean="0">
                <a:solidFill>
                  <a:srgbClr val="99FF33"/>
                </a:solidFill>
              </a:rPr>
              <a:t> en las longitudes de onda larga, </a:t>
            </a:r>
            <a:r>
              <a:rPr lang="es-ES" dirty="0" smtClean="0">
                <a:solidFill>
                  <a:srgbClr val="FFFF00"/>
                </a:solidFill>
              </a:rPr>
              <a:t>de la Tierra, que </a:t>
            </a:r>
            <a:r>
              <a:rPr lang="es-ES" dirty="0" smtClean="0">
                <a:solidFill>
                  <a:srgbClr val="99FF33"/>
                </a:solidFill>
              </a:rPr>
              <a:t>en las longitudes de onda corta</a:t>
            </a:r>
            <a:r>
              <a:rPr lang="es-ES" dirty="0" smtClean="0">
                <a:solidFill>
                  <a:srgbClr val="FFFF00"/>
                </a:solidFill>
              </a:rPr>
              <a:t>, del Sol</a:t>
            </a:r>
            <a:r>
              <a:rPr lang="es-ES" dirty="0" smtClean="0">
                <a:solidFill>
                  <a:srgbClr val="99FF33"/>
                </a:solidFill>
              </a:rPr>
              <a:t>.</a:t>
            </a:r>
          </a:p>
          <a:p>
            <a:endParaRPr lang="es-ES" dirty="0" smtClean="0">
              <a:solidFill>
                <a:srgbClr val="99FF33"/>
              </a:solidFill>
            </a:endParaRPr>
          </a:p>
          <a:p>
            <a:r>
              <a:rPr lang="es-ES" b="1" i="1" dirty="0" smtClean="0">
                <a:solidFill>
                  <a:srgbClr val="99FF33"/>
                </a:solidFill>
              </a:rPr>
              <a:t>Consecuencia</a:t>
            </a:r>
            <a:r>
              <a:rPr lang="es-ES" dirty="0" smtClean="0">
                <a:solidFill>
                  <a:srgbClr val="99FF33"/>
                </a:solidFill>
              </a:rPr>
              <a:t>: el Sol calienta poco la atmósfera, pero sí calienta el suelo. </a:t>
            </a:r>
            <a:r>
              <a:rPr lang="es-ES" dirty="0" smtClean="0">
                <a:solidFill>
                  <a:srgbClr val="FFFF00"/>
                </a:solidFill>
              </a:rPr>
              <a:t>Es el calor emitido por el suelo el que más calienta la atmósfera</a:t>
            </a:r>
          </a:p>
        </p:txBody>
      </p:sp>
    </p:spTree>
    <p:extLst>
      <p:ext uri="{BB962C8B-B14F-4D97-AF65-F5344CB8AC3E}">
        <p14:creationId xmlns:p14="http://schemas.microsoft.com/office/powerpoint/2010/main" val="1638713685"/>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323528" y="188640"/>
            <a:ext cx="8420100" cy="523875"/>
          </a:xfrm>
          <a:prstGeom prst="rect">
            <a:avLst/>
          </a:prstGeom>
          <a:solidFill>
            <a:srgbClr val="FFFFCC"/>
          </a:solidFill>
          <a:ln w="38100" cmpd="dbl">
            <a:solidFill>
              <a:schemeClr val="tx1"/>
            </a:solidFill>
            <a:miter lim="800000"/>
            <a:headEnd/>
            <a:tailEnd/>
          </a:ln>
        </p:spPr>
        <p:txBody>
          <a:bodyPr anchor="ctr">
            <a:spAutoFit/>
          </a:bodyPr>
          <a:lstStyle/>
          <a:p>
            <a:pPr eaLnBrk="0" hangingPunct="0">
              <a:spcBef>
                <a:spcPct val="50000"/>
              </a:spcBef>
              <a:buFont typeface="Times" pitchFamily="18" charset="0"/>
              <a:buChar char="•"/>
              <a:tabLst>
                <a:tab pos="1328738" algn="l"/>
              </a:tabLst>
            </a:pPr>
            <a:r>
              <a:rPr lang="es-ES_tradnl" sz="2800"/>
              <a:t>Balance global de energía sin efecto de atmósfera </a:t>
            </a:r>
          </a:p>
        </p:txBody>
      </p:sp>
      <p:sp>
        <p:nvSpPr>
          <p:cNvPr id="32771" name="Text Box 3"/>
          <p:cNvSpPr txBox="1">
            <a:spLocks noChangeArrowheads="1"/>
          </p:cNvSpPr>
          <p:nvPr/>
        </p:nvSpPr>
        <p:spPr bwMode="auto">
          <a:xfrm>
            <a:off x="381000" y="1585913"/>
            <a:ext cx="8382000" cy="4094162"/>
          </a:xfrm>
          <a:prstGeom prst="rect">
            <a:avLst/>
          </a:prstGeom>
          <a:solidFill>
            <a:srgbClr val="FFFFCC"/>
          </a:solidFill>
          <a:ln w="9525">
            <a:solidFill>
              <a:schemeClr val="tx1"/>
            </a:solidFill>
            <a:miter lim="800000"/>
            <a:headEnd/>
            <a:tailEnd/>
          </a:ln>
        </p:spPr>
        <p:txBody>
          <a:bodyPr anchor="ctr">
            <a:spAutoFit/>
          </a:bodyPr>
          <a:lstStyle/>
          <a:p>
            <a:pPr algn="just" eaLnBrk="0" hangingPunct="0">
              <a:spcBef>
                <a:spcPct val="50000"/>
              </a:spcBef>
              <a:buFont typeface="Times" pitchFamily="18" charset="0"/>
              <a:buChar char="•"/>
            </a:pPr>
            <a:r>
              <a:rPr lang="es-ES_tradnl" sz="2000" i="1">
                <a:solidFill>
                  <a:srgbClr val="CC0066"/>
                </a:solidFill>
              </a:rPr>
              <a:t>Radiación solar (onda corta) incidente media</a:t>
            </a:r>
            <a:r>
              <a:rPr lang="es-ES_tradnl" sz="2000">
                <a:solidFill>
                  <a:schemeClr val="accent2"/>
                </a:solidFill>
              </a:rPr>
              <a:t>	</a:t>
            </a:r>
            <a:r>
              <a:rPr lang="es-ES_tradnl" sz="2000"/>
              <a:t>S</a:t>
            </a:r>
            <a:r>
              <a:rPr lang="es-ES_tradnl" sz="2000" baseline="-25000"/>
              <a:t>0</a:t>
            </a:r>
            <a:r>
              <a:rPr lang="es-ES_tradnl" sz="2000"/>
              <a:t>/4</a:t>
            </a:r>
            <a:endParaRPr lang="es-ES_tradnl" sz="2000">
              <a:solidFill>
                <a:schemeClr val="accent2"/>
              </a:solidFill>
            </a:endParaRPr>
          </a:p>
          <a:p>
            <a:pPr algn="just" eaLnBrk="0" hangingPunct="0">
              <a:spcBef>
                <a:spcPct val="50000"/>
              </a:spcBef>
              <a:buFont typeface="Times" pitchFamily="18" charset="0"/>
              <a:buChar char="•"/>
            </a:pPr>
            <a:r>
              <a:rPr lang="es-ES_tradnl" sz="2000">
                <a:solidFill>
                  <a:srgbClr val="3333CC"/>
                </a:solidFill>
              </a:rPr>
              <a:t>con S</a:t>
            </a:r>
            <a:r>
              <a:rPr lang="es-ES_tradnl" sz="2000" baseline="-25000">
                <a:solidFill>
                  <a:srgbClr val="3333CC"/>
                </a:solidFill>
              </a:rPr>
              <a:t>0</a:t>
            </a:r>
            <a:r>
              <a:rPr lang="es-ES_tradnl" sz="2000">
                <a:solidFill>
                  <a:srgbClr val="3333CC"/>
                </a:solidFill>
              </a:rPr>
              <a:t> </a:t>
            </a:r>
            <a:r>
              <a:rPr lang="es-ES_tradnl" sz="2000">
                <a:solidFill>
                  <a:srgbClr val="3333CC"/>
                </a:solidFill>
                <a:sym typeface="Symbol" pitchFamily="18" charset="2"/>
              </a:rPr>
              <a:t> 1400 W/m</a:t>
            </a:r>
            <a:r>
              <a:rPr lang="es-ES_tradnl" sz="2000" baseline="30000">
                <a:solidFill>
                  <a:srgbClr val="3333CC"/>
                </a:solidFill>
                <a:sym typeface="Symbol" pitchFamily="18" charset="2"/>
              </a:rPr>
              <a:t>2</a:t>
            </a:r>
            <a:r>
              <a:rPr lang="es-ES_tradnl" sz="2000">
                <a:solidFill>
                  <a:srgbClr val="3333CC"/>
                </a:solidFill>
                <a:sym typeface="Symbol" pitchFamily="18" charset="2"/>
              </a:rPr>
              <a:t>, constante solar</a:t>
            </a:r>
            <a:endParaRPr lang="es-ES_tradnl" sz="2000" i="1">
              <a:solidFill>
                <a:schemeClr val="accent2"/>
              </a:solidFill>
              <a:sym typeface="Symbol" pitchFamily="18" charset="2"/>
            </a:endParaRPr>
          </a:p>
          <a:p>
            <a:pPr algn="just" eaLnBrk="0" hangingPunct="0">
              <a:spcBef>
                <a:spcPct val="50000"/>
              </a:spcBef>
              <a:buFont typeface="Times" pitchFamily="18" charset="0"/>
              <a:buChar char="•"/>
            </a:pPr>
            <a:r>
              <a:rPr lang="es-ES_tradnl" sz="2000" i="1">
                <a:solidFill>
                  <a:srgbClr val="CC0066"/>
                </a:solidFill>
                <a:sym typeface="Symbol" pitchFamily="18" charset="2"/>
              </a:rPr>
              <a:t>Radiación solar absorbida media</a:t>
            </a:r>
            <a:r>
              <a:rPr lang="es-ES_tradnl" sz="2000">
                <a:solidFill>
                  <a:schemeClr val="accent2"/>
                </a:solidFill>
                <a:sym typeface="Symbol" pitchFamily="18" charset="2"/>
              </a:rPr>
              <a:t>		 	</a:t>
            </a:r>
            <a:r>
              <a:rPr lang="es-ES_tradnl" sz="2000"/>
              <a:t>S</a:t>
            </a:r>
            <a:r>
              <a:rPr lang="es-ES_tradnl" sz="2000" baseline="-25000"/>
              <a:t>0</a:t>
            </a:r>
            <a:r>
              <a:rPr lang="es-ES_tradnl" sz="2000"/>
              <a:t> (1 - </a:t>
            </a:r>
            <a:r>
              <a:rPr lang="es-ES_tradnl" sz="2000">
                <a:latin typeface="Symbol" pitchFamily="18" charset="2"/>
              </a:rPr>
              <a:t>a</a:t>
            </a:r>
            <a:r>
              <a:rPr lang="es-ES_tradnl" sz="2000"/>
              <a:t>)/4</a:t>
            </a:r>
            <a:endParaRPr lang="es-ES_tradnl" sz="2000">
              <a:solidFill>
                <a:schemeClr val="accent2"/>
              </a:solidFill>
            </a:endParaRPr>
          </a:p>
          <a:p>
            <a:pPr algn="just" eaLnBrk="0" hangingPunct="0">
              <a:spcBef>
                <a:spcPct val="50000"/>
              </a:spcBef>
              <a:buFont typeface="Times" pitchFamily="18" charset="0"/>
              <a:buChar char="•"/>
            </a:pPr>
            <a:r>
              <a:rPr lang="es-ES_tradnl" sz="2000">
                <a:solidFill>
                  <a:srgbClr val="3333CC"/>
                </a:solidFill>
              </a:rPr>
              <a:t>con </a:t>
            </a:r>
            <a:r>
              <a:rPr lang="es-ES_tradnl" sz="2000">
                <a:solidFill>
                  <a:srgbClr val="3333CC"/>
                </a:solidFill>
                <a:latin typeface="Symbol" pitchFamily="18" charset="2"/>
              </a:rPr>
              <a:t>a</a:t>
            </a:r>
            <a:r>
              <a:rPr lang="es-ES_tradnl" sz="2000">
                <a:solidFill>
                  <a:srgbClr val="3333CC"/>
                </a:solidFill>
              </a:rPr>
              <a:t>, albedo, de valor medio 0.3</a:t>
            </a:r>
            <a:endParaRPr lang="es-ES_tradnl" sz="2000" i="1">
              <a:solidFill>
                <a:schemeClr val="accent2"/>
              </a:solidFill>
              <a:sym typeface="Symbol" pitchFamily="18" charset="2"/>
            </a:endParaRPr>
          </a:p>
          <a:p>
            <a:pPr algn="just" eaLnBrk="0" hangingPunct="0">
              <a:spcBef>
                <a:spcPct val="50000"/>
              </a:spcBef>
              <a:buFont typeface="Times" pitchFamily="18" charset="0"/>
              <a:buChar char="•"/>
            </a:pPr>
            <a:r>
              <a:rPr lang="es-ES_tradnl" sz="2000" i="1">
                <a:solidFill>
                  <a:srgbClr val="CC0066"/>
                </a:solidFill>
              </a:rPr>
              <a:t>Emisión en onda larga (terrestre)</a:t>
            </a:r>
            <a:r>
              <a:rPr lang="es-ES_tradnl" sz="2000">
                <a:solidFill>
                  <a:schemeClr val="accent2"/>
                </a:solidFill>
              </a:rPr>
              <a:t>			</a:t>
            </a:r>
            <a:r>
              <a:rPr lang="es-ES_tradnl" sz="2000">
                <a:latin typeface="Symbol" pitchFamily="18" charset="2"/>
              </a:rPr>
              <a:t>s</a:t>
            </a:r>
            <a:r>
              <a:rPr lang="es-ES_tradnl" sz="2000"/>
              <a:t> T</a:t>
            </a:r>
            <a:r>
              <a:rPr lang="es-ES_tradnl" sz="2000" baseline="-25000"/>
              <a:t>e</a:t>
            </a:r>
            <a:r>
              <a:rPr lang="es-ES_tradnl" sz="2000" baseline="30000"/>
              <a:t>4</a:t>
            </a:r>
          </a:p>
          <a:p>
            <a:pPr algn="just" eaLnBrk="0" hangingPunct="0">
              <a:spcBef>
                <a:spcPct val="50000"/>
              </a:spcBef>
              <a:buFont typeface="Times" pitchFamily="18" charset="0"/>
              <a:buChar char="•"/>
            </a:pPr>
            <a:r>
              <a:rPr lang="es-ES_tradnl" sz="2000">
                <a:solidFill>
                  <a:srgbClr val="3333CC"/>
                </a:solidFill>
              </a:rPr>
              <a:t>según la ley de Stefan-Boltzmann con</a:t>
            </a:r>
          </a:p>
          <a:p>
            <a:pPr algn="just" eaLnBrk="0" hangingPunct="0">
              <a:spcBef>
                <a:spcPct val="50000"/>
              </a:spcBef>
              <a:buFont typeface="Times" pitchFamily="18" charset="0"/>
              <a:buChar char="•"/>
            </a:pPr>
            <a:r>
              <a:rPr lang="es-ES_tradnl" sz="2000">
                <a:solidFill>
                  <a:srgbClr val="3333CC"/>
                </a:solidFill>
                <a:latin typeface="Symbol" pitchFamily="18" charset="2"/>
              </a:rPr>
              <a:t>s </a:t>
            </a:r>
            <a:r>
              <a:rPr lang="es-ES_tradnl" sz="2000">
                <a:solidFill>
                  <a:srgbClr val="3333CC"/>
                </a:solidFill>
              </a:rPr>
              <a:t>= 5.67</a:t>
            </a:r>
            <a:r>
              <a:rPr lang="es-ES_tradnl" sz="2000">
                <a:solidFill>
                  <a:srgbClr val="3333CC"/>
                </a:solidFill>
                <a:sym typeface="Symbol" pitchFamily="18" charset="2"/>
              </a:rPr>
              <a:t>10</a:t>
            </a:r>
            <a:r>
              <a:rPr lang="es-ES_tradnl" sz="2000" baseline="30000">
                <a:solidFill>
                  <a:srgbClr val="3333CC"/>
                </a:solidFill>
                <a:sym typeface="Symbol" pitchFamily="18" charset="2"/>
              </a:rPr>
              <a:t>-8</a:t>
            </a:r>
            <a:r>
              <a:rPr lang="es-ES_tradnl" sz="2000">
                <a:solidFill>
                  <a:srgbClr val="3333CC"/>
                </a:solidFill>
                <a:sym typeface="Symbol" pitchFamily="18" charset="2"/>
              </a:rPr>
              <a:t> Wm</a:t>
            </a:r>
            <a:r>
              <a:rPr lang="es-ES_tradnl" sz="2000" baseline="30000">
                <a:solidFill>
                  <a:srgbClr val="3333CC"/>
                </a:solidFill>
                <a:sym typeface="Symbol" pitchFamily="18" charset="2"/>
              </a:rPr>
              <a:t>-2</a:t>
            </a:r>
            <a:r>
              <a:rPr lang="es-ES_tradnl" sz="2000">
                <a:solidFill>
                  <a:srgbClr val="3333CC"/>
                </a:solidFill>
                <a:sym typeface="Symbol" pitchFamily="18" charset="2"/>
              </a:rPr>
              <a:t>K</a:t>
            </a:r>
            <a:r>
              <a:rPr lang="es-ES_tradnl" sz="2000" baseline="30000">
                <a:solidFill>
                  <a:srgbClr val="3333CC"/>
                </a:solidFill>
                <a:sym typeface="Symbol" pitchFamily="18" charset="2"/>
              </a:rPr>
              <a:t>-4</a:t>
            </a:r>
            <a:r>
              <a:rPr lang="es-ES_tradnl" sz="2000">
                <a:solidFill>
                  <a:srgbClr val="3333CC"/>
                </a:solidFill>
                <a:sym typeface="Symbol" pitchFamily="18" charset="2"/>
              </a:rPr>
              <a:t>, constante de Stefan</a:t>
            </a:r>
            <a:endParaRPr lang="es-ES_tradnl" sz="2000">
              <a:solidFill>
                <a:schemeClr val="accent2"/>
              </a:solidFill>
              <a:sym typeface="Symbol" pitchFamily="18" charset="2"/>
            </a:endParaRPr>
          </a:p>
          <a:p>
            <a:pPr algn="just" eaLnBrk="0" hangingPunct="0">
              <a:spcBef>
                <a:spcPct val="50000"/>
              </a:spcBef>
              <a:buFont typeface="Times" pitchFamily="18" charset="0"/>
              <a:buChar char="•"/>
            </a:pPr>
            <a:r>
              <a:rPr lang="es-ES_tradnl" sz="2000" i="1">
                <a:solidFill>
                  <a:srgbClr val="CC0066"/>
                </a:solidFill>
                <a:sym typeface="Symbol" pitchFamily="18" charset="2"/>
              </a:rPr>
              <a:t>El balance implica</a:t>
            </a:r>
            <a:r>
              <a:rPr lang="es-ES_tradnl" sz="2000">
                <a:solidFill>
                  <a:schemeClr val="accent2"/>
                </a:solidFill>
                <a:sym typeface="Symbol" pitchFamily="18" charset="2"/>
              </a:rPr>
              <a:t>				 </a:t>
            </a:r>
            <a:r>
              <a:rPr lang="es-ES_tradnl" sz="2000"/>
              <a:t>S</a:t>
            </a:r>
            <a:r>
              <a:rPr lang="es-ES_tradnl" sz="2000" baseline="-25000"/>
              <a:t>0</a:t>
            </a:r>
            <a:r>
              <a:rPr lang="es-ES_tradnl" sz="2000"/>
              <a:t> (1 - </a:t>
            </a:r>
            <a:r>
              <a:rPr lang="es-ES_tradnl" sz="2000">
                <a:latin typeface="Symbol" pitchFamily="18" charset="2"/>
              </a:rPr>
              <a:t>a</a:t>
            </a:r>
            <a:r>
              <a:rPr lang="es-ES_tradnl" sz="2000"/>
              <a:t>)/4 = </a:t>
            </a:r>
            <a:r>
              <a:rPr lang="es-ES_tradnl" sz="2000">
                <a:latin typeface="Symbol" pitchFamily="18" charset="2"/>
              </a:rPr>
              <a:t>s </a:t>
            </a:r>
            <a:r>
              <a:rPr lang="es-ES_tradnl" sz="2000"/>
              <a:t>T</a:t>
            </a:r>
            <a:r>
              <a:rPr lang="es-ES_tradnl" sz="2000" baseline="-25000"/>
              <a:t>e</a:t>
            </a:r>
            <a:r>
              <a:rPr lang="es-ES_tradnl" sz="2000" baseline="30000"/>
              <a:t>4</a:t>
            </a:r>
            <a:endParaRPr lang="es-ES_tradnl" sz="2000">
              <a:solidFill>
                <a:schemeClr val="accent2"/>
              </a:solidFill>
            </a:endParaRPr>
          </a:p>
          <a:p>
            <a:pPr algn="just" eaLnBrk="0" hangingPunct="0">
              <a:spcBef>
                <a:spcPct val="50000"/>
              </a:spcBef>
              <a:buFont typeface="Times" pitchFamily="18" charset="0"/>
              <a:buChar char="•"/>
            </a:pPr>
            <a:r>
              <a:rPr lang="es-ES_tradnl" sz="2000">
                <a:solidFill>
                  <a:srgbClr val="3333CC"/>
                </a:solidFill>
              </a:rPr>
              <a:t>de donde se deduce</a:t>
            </a:r>
            <a:r>
              <a:rPr lang="es-ES_tradnl" sz="2000">
                <a:solidFill>
                  <a:schemeClr val="accent2"/>
                </a:solidFill>
              </a:rPr>
              <a:t>				</a:t>
            </a:r>
            <a:r>
              <a:rPr lang="es-ES_tradnl" sz="2000"/>
              <a:t>T</a:t>
            </a:r>
            <a:r>
              <a:rPr lang="es-ES_tradnl" sz="2000" baseline="-25000"/>
              <a:t>e</a:t>
            </a:r>
            <a:r>
              <a:rPr lang="es-ES_tradnl" sz="2000"/>
              <a:t> </a:t>
            </a:r>
            <a:r>
              <a:rPr lang="es-ES_tradnl" sz="2000">
                <a:sym typeface="Symbol" pitchFamily="18" charset="2"/>
              </a:rPr>
              <a:t> 255 K  -18 ºC</a:t>
            </a:r>
            <a:endParaRPr lang="es-ES_tradnl" sz="2000">
              <a:solidFill>
                <a:schemeClr val="accent2"/>
              </a:solidFill>
              <a:sym typeface="Symbol" pitchFamily="18" charset="2"/>
            </a:endParaRPr>
          </a:p>
        </p:txBody>
      </p:sp>
      <p:sp>
        <p:nvSpPr>
          <p:cNvPr id="4" name="Line 4"/>
          <p:cNvSpPr>
            <a:spLocks noChangeShapeType="1"/>
          </p:cNvSpPr>
          <p:nvPr/>
        </p:nvSpPr>
        <p:spPr bwMode="auto">
          <a:xfrm>
            <a:off x="0" y="1124744"/>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Tree>
    <p:extLst>
      <p:ext uri="{BB962C8B-B14F-4D97-AF65-F5344CB8AC3E}">
        <p14:creationId xmlns:p14="http://schemas.microsoft.com/office/powerpoint/2010/main" val="3625049936"/>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2"/>
          <p:cNvSpPr txBox="1">
            <a:spLocks noChangeArrowheads="1"/>
          </p:cNvSpPr>
          <p:nvPr/>
        </p:nvSpPr>
        <p:spPr bwMode="auto">
          <a:xfrm>
            <a:off x="323528" y="0"/>
            <a:ext cx="8420100" cy="1169988"/>
          </a:xfrm>
          <a:prstGeom prst="rect">
            <a:avLst/>
          </a:prstGeom>
          <a:solidFill>
            <a:srgbClr val="FFFFCC"/>
          </a:solidFill>
          <a:ln w="38100" cmpd="dbl">
            <a:solidFill>
              <a:schemeClr val="tx1"/>
            </a:solidFill>
            <a:miter lim="800000"/>
            <a:headEnd/>
            <a:tailEnd/>
          </a:ln>
        </p:spPr>
        <p:txBody>
          <a:bodyPr anchor="ctr">
            <a:spAutoFit/>
          </a:bodyPr>
          <a:lstStyle/>
          <a:p>
            <a:pPr eaLnBrk="0" hangingPunct="0">
              <a:spcBef>
                <a:spcPct val="50000"/>
              </a:spcBef>
              <a:buFont typeface="Times" pitchFamily="18" charset="0"/>
              <a:buChar char="•"/>
              <a:tabLst>
                <a:tab pos="1328738" algn="l"/>
              </a:tabLst>
            </a:pPr>
            <a:r>
              <a:rPr lang="es-ES_tradnl" sz="2800"/>
              <a:t>Papel de la atmósfera</a:t>
            </a:r>
          </a:p>
          <a:p>
            <a:pPr eaLnBrk="0" hangingPunct="0">
              <a:spcBef>
                <a:spcPct val="50000"/>
              </a:spcBef>
              <a:buFont typeface="Times" pitchFamily="18" charset="0"/>
              <a:buChar char="•"/>
              <a:tabLst>
                <a:tab pos="1328738" algn="l"/>
              </a:tabLst>
            </a:pPr>
            <a:r>
              <a:rPr lang="es-ES_tradnl" sz="2800"/>
              <a:t>(Efecto Invernadero)</a:t>
            </a:r>
          </a:p>
        </p:txBody>
      </p:sp>
      <p:sp>
        <p:nvSpPr>
          <p:cNvPr id="33795" name="Text Box 3"/>
          <p:cNvSpPr txBox="1">
            <a:spLocks noChangeArrowheads="1"/>
          </p:cNvSpPr>
          <p:nvPr/>
        </p:nvSpPr>
        <p:spPr bwMode="auto">
          <a:xfrm>
            <a:off x="381000" y="1897063"/>
            <a:ext cx="8382000" cy="4032250"/>
          </a:xfrm>
          <a:prstGeom prst="rect">
            <a:avLst/>
          </a:prstGeom>
          <a:solidFill>
            <a:srgbClr val="FFFFCC"/>
          </a:solidFill>
          <a:ln w="9525">
            <a:solidFill>
              <a:schemeClr val="tx1"/>
            </a:solidFill>
            <a:miter lim="800000"/>
            <a:headEnd/>
            <a:tailEnd/>
          </a:ln>
        </p:spPr>
        <p:txBody>
          <a:bodyPr anchor="ctr">
            <a:spAutoFit/>
          </a:bodyPr>
          <a:lstStyle/>
          <a:p>
            <a:pPr algn="just" eaLnBrk="0" hangingPunct="0">
              <a:spcBef>
                <a:spcPct val="50000"/>
              </a:spcBef>
              <a:buFont typeface="Times" pitchFamily="18" charset="0"/>
              <a:buChar char="•"/>
            </a:pPr>
            <a:r>
              <a:rPr lang="es-ES_tradnl" sz="2000" i="1">
                <a:solidFill>
                  <a:srgbClr val="CC0066"/>
                </a:solidFill>
              </a:rPr>
              <a:t>Sin efecto de atmósfera, T</a:t>
            </a:r>
            <a:r>
              <a:rPr lang="es-ES_tradnl" sz="2000" i="1" baseline="-25000">
                <a:solidFill>
                  <a:srgbClr val="CC0066"/>
                </a:solidFill>
              </a:rPr>
              <a:t>e</a:t>
            </a:r>
            <a:r>
              <a:rPr lang="es-ES_tradnl" sz="2000" i="1">
                <a:solidFill>
                  <a:srgbClr val="CC0066"/>
                </a:solidFill>
              </a:rPr>
              <a:t> cumple</a:t>
            </a:r>
            <a:endParaRPr lang="es-ES_tradnl" sz="2000">
              <a:solidFill>
                <a:schemeClr val="accent2"/>
              </a:solidFill>
            </a:endParaRPr>
          </a:p>
          <a:p>
            <a:pPr eaLnBrk="0" hangingPunct="0">
              <a:spcBef>
                <a:spcPct val="50000"/>
              </a:spcBef>
              <a:buFont typeface="Times" pitchFamily="18" charset="0"/>
              <a:buChar char="•"/>
            </a:pPr>
            <a:r>
              <a:rPr lang="es-ES_tradnl" sz="2000"/>
              <a:t>S</a:t>
            </a:r>
            <a:r>
              <a:rPr lang="es-ES_tradnl" sz="2000" baseline="-25000"/>
              <a:t>0</a:t>
            </a:r>
            <a:r>
              <a:rPr lang="es-ES_tradnl" sz="2000"/>
              <a:t> (1 - </a:t>
            </a:r>
            <a:r>
              <a:rPr lang="es-ES_tradnl" sz="2000">
                <a:latin typeface="Symbol" pitchFamily="18" charset="2"/>
              </a:rPr>
              <a:t>a</a:t>
            </a:r>
            <a:r>
              <a:rPr lang="es-ES_tradnl" sz="2000"/>
              <a:t>)/4 = </a:t>
            </a:r>
            <a:r>
              <a:rPr lang="es-ES_tradnl" sz="2000">
                <a:latin typeface="Symbol" pitchFamily="18" charset="2"/>
              </a:rPr>
              <a:t>s </a:t>
            </a:r>
            <a:r>
              <a:rPr lang="es-ES_tradnl" sz="2000"/>
              <a:t>T</a:t>
            </a:r>
            <a:r>
              <a:rPr lang="es-ES_tradnl" sz="2000" baseline="-25000"/>
              <a:t>e</a:t>
            </a:r>
            <a:r>
              <a:rPr lang="es-ES_tradnl" sz="2000" baseline="30000"/>
              <a:t>4</a:t>
            </a:r>
            <a:endParaRPr lang="es-ES_tradnl" sz="2000">
              <a:solidFill>
                <a:schemeClr val="accent2"/>
              </a:solidFill>
            </a:endParaRPr>
          </a:p>
          <a:p>
            <a:pPr algn="just" eaLnBrk="0" hangingPunct="0">
              <a:spcBef>
                <a:spcPct val="50000"/>
              </a:spcBef>
              <a:buFont typeface="Times" pitchFamily="18" charset="0"/>
              <a:buChar char="•"/>
            </a:pPr>
            <a:r>
              <a:rPr lang="es-ES_tradnl" sz="2000">
                <a:solidFill>
                  <a:srgbClr val="3333CC"/>
                </a:solidFill>
              </a:rPr>
              <a:t>y por tanto</a:t>
            </a:r>
            <a:endParaRPr lang="es-ES_tradnl" sz="2000">
              <a:solidFill>
                <a:schemeClr val="accent2"/>
              </a:solidFill>
            </a:endParaRPr>
          </a:p>
          <a:p>
            <a:pPr eaLnBrk="0" hangingPunct="0">
              <a:spcBef>
                <a:spcPct val="50000"/>
              </a:spcBef>
              <a:buFont typeface="Times" pitchFamily="18" charset="0"/>
              <a:buChar char="•"/>
            </a:pPr>
            <a:r>
              <a:rPr lang="es-ES_tradnl" sz="2000"/>
              <a:t>T</a:t>
            </a:r>
            <a:r>
              <a:rPr lang="es-ES_tradnl" sz="2000" baseline="-25000"/>
              <a:t>e</a:t>
            </a:r>
            <a:r>
              <a:rPr lang="es-ES_tradnl" sz="2000"/>
              <a:t> </a:t>
            </a:r>
            <a:r>
              <a:rPr lang="es-ES_tradnl" sz="2000">
                <a:sym typeface="Symbol" pitchFamily="18" charset="2"/>
              </a:rPr>
              <a:t> 255 K  -18 ºC</a:t>
            </a:r>
            <a:endParaRPr lang="es-ES_tradnl" sz="2000">
              <a:solidFill>
                <a:schemeClr val="accent2"/>
              </a:solidFill>
              <a:sym typeface="Symbol" pitchFamily="18" charset="2"/>
            </a:endParaRPr>
          </a:p>
          <a:p>
            <a:pPr algn="just" eaLnBrk="0" hangingPunct="0">
              <a:spcBef>
                <a:spcPct val="50000"/>
              </a:spcBef>
              <a:buFont typeface="Times" pitchFamily="18" charset="0"/>
              <a:buChar char="•"/>
            </a:pPr>
            <a:r>
              <a:rPr lang="es-ES_tradnl" sz="2000" i="1">
                <a:solidFill>
                  <a:srgbClr val="CC0066"/>
                </a:solidFill>
                <a:sym typeface="Symbol" pitchFamily="18" charset="2"/>
              </a:rPr>
              <a:t>La diferente absorción de radiación solar y terrestre por la atmósfera hace que en las capas bajas la temperatura sea T &gt; T</a:t>
            </a:r>
            <a:r>
              <a:rPr lang="es-ES_tradnl" sz="2000" i="1" baseline="-25000">
                <a:solidFill>
                  <a:srgbClr val="CC0066"/>
                </a:solidFill>
                <a:sym typeface="Symbol" pitchFamily="18" charset="2"/>
              </a:rPr>
              <a:t>e</a:t>
            </a:r>
            <a:endParaRPr lang="es-ES_tradnl" sz="2000">
              <a:solidFill>
                <a:schemeClr val="accent2"/>
              </a:solidFill>
              <a:sym typeface="Symbol" pitchFamily="18" charset="2"/>
            </a:endParaRPr>
          </a:p>
          <a:p>
            <a:pPr eaLnBrk="0" hangingPunct="0">
              <a:spcBef>
                <a:spcPct val="50000"/>
              </a:spcBef>
              <a:buFont typeface="Times" pitchFamily="18" charset="0"/>
              <a:buChar char="•"/>
            </a:pPr>
            <a:r>
              <a:rPr lang="es-ES_tradnl" sz="2000">
                <a:sym typeface="Symbol" pitchFamily="18" charset="2"/>
              </a:rPr>
              <a:t>T = T</a:t>
            </a:r>
            <a:r>
              <a:rPr lang="es-ES_tradnl" sz="2000" baseline="-25000">
                <a:sym typeface="Symbol" pitchFamily="18" charset="2"/>
              </a:rPr>
              <a:t>e</a:t>
            </a:r>
            <a:r>
              <a:rPr lang="es-ES_tradnl" sz="2000">
                <a:sym typeface="Symbol" pitchFamily="18" charset="2"/>
              </a:rPr>
              <a:t> + </a:t>
            </a:r>
            <a:r>
              <a:rPr lang="es-ES_tradnl" sz="2000">
                <a:latin typeface="Symbol" pitchFamily="18" charset="2"/>
                <a:sym typeface="Symbol" pitchFamily="18" charset="2"/>
              </a:rPr>
              <a:t>D</a:t>
            </a:r>
            <a:r>
              <a:rPr lang="es-ES_tradnl" sz="2000">
                <a:sym typeface="Symbol" pitchFamily="18" charset="2"/>
              </a:rPr>
              <a:t>T</a:t>
            </a:r>
            <a:endParaRPr lang="es-ES_tradnl" sz="2000"/>
          </a:p>
          <a:p>
            <a:pPr algn="just" eaLnBrk="0" hangingPunct="0">
              <a:spcBef>
                <a:spcPct val="50000"/>
              </a:spcBef>
              <a:buFont typeface="Times" pitchFamily="18" charset="0"/>
              <a:buChar char="•"/>
            </a:pPr>
            <a:r>
              <a:rPr lang="es-ES_tradnl" sz="2000">
                <a:solidFill>
                  <a:srgbClr val="3333CC"/>
                </a:solidFill>
              </a:rPr>
              <a:t>de tal forma que</a:t>
            </a:r>
            <a:endParaRPr lang="es-ES_tradnl" sz="2000">
              <a:solidFill>
                <a:schemeClr val="accent2"/>
              </a:solidFill>
            </a:endParaRPr>
          </a:p>
          <a:p>
            <a:pPr eaLnBrk="0" hangingPunct="0">
              <a:spcBef>
                <a:spcPct val="50000"/>
              </a:spcBef>
              <a:buFont typeface="Times" pitchFamily="18" charset="0"/>
              <a:buChar char="•"/>
            </a:pPr>
            <a:r>
              <a:rPr lang="es-ES_tradnl" sz="2000">
                <a:sym typeface="Symbol" pitchFamily="18" charset="2"/>
              </a:rPr>
              <a:t>T  288 K  15ºC (</a:t>
            </a:r>
            <a:r>
              <a:rPr lang="es-ES_tradnl" sz="2000">
                <a:latin typeface="Symbol" pitchFamily="18" charset="2"/>
                <a:sym typeface="Symbol" pitchFamily="18" charset="2"/>
              </a:rPr>
              <a:t>D</a:t>
            </a:r>
            <a:r>
              <a:rPr lang="es-ES_tradnl" sz="2000">
                <a:sym typeface="Symbol" pitchFamily="18" charset="2"/>
              </a:rPr>
              <a:t>T  33 K)</a:t>
            </a:r>
          </a:p>
        </p:txBody>
      </p:sp>
      <p:sp>
        <p:nvSpPr>
          <p:cNvPr id="4" name="Line 4"/>
          <p:cNvSpPr>
            <a:spLocks noChangeShapeType="1"/>
          </p:cNvSpPr>
          <p:nvPr/>
        </p:nvSpPr>
        <p:spPr bwMode="auto">
          <a:xfrm>
            <a:off x="0" y="1484784"/>
            <a:ext cx="9144000" cy="0"/>
          </a:xfrm>
          <a:prstGeom prst="line">
            <a:avLst/>
          </a:prstGeom>
          <a:noFill/>
          <a:ln w="38100">
            <a:solidFill>
              <a:srgbClr val="0000FF"/>
            </a:solidFill>
            <a:round/>
            <a:headEnd/>
            <a:tailEnd/>
          </a:ln>
          <a:effectLst/>
        </p:spPr>
        <p:txBody>
          <a:bodyPr/>
          <a:lstStyle/>
          <a:p>
            <a:pPr eaLnBrk="0" fontAlgn="base" hangingPunct="0">
              <a:spcBef>
                <a:spcPct val="20000"/>
              </a:spcBef>
              <a:spcAft>
                <a:spcPct val="0"/>
              </a:spcAft>
              <a:buFont typeface="Times" pitchFamily="18" charset="0"/>
              <a:buChar char="•"/>
            </a:pPr>
            <a:endParaRPr lang="es-ES_tradnl" sz="2400" smtClean="0">
              <a:solidFill>
                <a:srgbClr val="000000"/>
              </a:solidFill>
            </a:endParaRPr>
          </a:p>
        </p:txBody>
      </p:sp>
    </p:spTree>
    <p:extLst>
      <p:ext uri="{BB962C8B-B14F-4D97-AF65-F5344CB8AC3E}">
        <p14:creationId xmlns:p14="http://schemas.microsoft.com/office/powerpoint/2010/main" val="99120073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0" y="0"/>
            <a:ext cx="9144000" cy="6447919"/>
          </a:xfrm>
          <a:prstGeom prst="rect">
            <a:avLst/>
          </a:prstGeom>
          <a:noFill/>
          <a:ln w="9525">
            <a:noFill/>
            <a:miter lim="800000"/>
            <a:headEnd/>
            <a:tailEnd/>
          </a:ln>
        </p:spPr>
        <p:txBody>
          <a:bodyPr wrap="square">
            <a:spAutoFit/>
          </a:bodyPr>
          <a:lstStyle/>
          <a:p>
            <a:pPr fontAlgn="base">
              <a:spcBef>
                <a:spcPct val="50000"/>
              </a:spcBef>
              <a:spcAft>
                <a:spcPct val="0"/>
              </a:spcAft>
            </a:pPr>
            <a:r>
              <a:rPr lang="es-ES" sz="2800" dirty="0">
                <a:solidFill>
                  <a:srgbClr val="FFFFFF"/>
                </a:solidFill>
              </a:rPr>
              <a:t>La consecuencia del efecto invernadero es que las capas bajas de la atmósfera tienen una temperatura media 33ºC mayor que la que habría en la superficie de la Tierra sin atmósfera.  Sería por término medio –18ºC en lugar de los 15ºC que tenemos.</a:t>
            </a:r>
          </a:p>
          <a:p>
            <a:pPr fontAlgn="base">
              <a:spcBef>
                <a:spcPct val="50000"/>
              </a:spcBef>
              <a:spcAft>
                <a:spcPct val="0"/>
              </a:spcAft>
            </a:pPr>
            <a:endParaRPr lang="es-ES" dirty="0">
              <a:solidFill>
                <a:srgbClr val="99FF33"/>
              </a:solidFill>
            </a:endParaRPr>
          </a:p>
          <a:p>
            <a:pPr fontAlgn="base">
              <a:spcBef>
                <a:spcPct val="50000"/>
              </a:spcBef>
              <a:spcAft>
                <a:spcPct val="0"/>
              </a:spcAft>
            </a:pPr>
            <a:r>
              <a:rPr lang="es-ES" sz="3600" b="1" dirty="0">
                <a:solidFill>
                  <a:srgbClr val="FFFF00"/>
                </a:solidFill>
              </a:rPr>
              <a:t>El efecto invernadero (natural) ha permitido la vida en la Tierra</a:t>
            </a:r>
            <a:r>
              <a:rPr lang="es-ES" sz="3600" b="1" dirty="0" smtClean="0">
                <a:solidFill>
                  <a:srgbClr val="FFFF00"/>
                </a:solidFill>
              </a:rPr>
              <a:t>.</a:t>
            </a:r>
          </a:p>
          <a:p>
            <a:pPr fontAlgn="base">
              <a:spcBef>
                <a:spcPct val="50000"/>
              </a:spcBef>
              <a:spcAft>
                <a:spcPct val="0"/>
              </a:spcAft>
            </a:pPr>
            <a:endParaRPr lang="es-ES" sz="2000" b="1" dirty="0" smtClean="0">
              <a:solidFill>
                <a:srgbClr val="FFFF00"/>
              </a:solidFill>
            </a:endParaRPr>
          </a:p>
          <a:p>
            <a:pPr fontAlgn="base">
              <a:spcBef>
                <a:spcPct val="50000"/>
              </a:spcBef>
              <a:spcAft>
                <a:spcPct val="0"/>
              </a:spcAft>
            </a:pPr>
            <a:r>
              <a:rPr lang="es-ES" sz="2800" b="1" dirty="0" smtClean="0">
                <a:solidFill>
                  <a:srgbClr val="99FF33"/>
                </a:solidFill>
              </a:rPr>
              <a:t>El problema ahora es su intensificación, al aumentar la concentración en la atmósfera de los gases que lo producen, GEI. Vapor de agua y dióxido de carbono son actualmente los que más contribuyen.</a:t>
            </a:r>
          </a:p>
        </p:txBody>
      </p:sp>
    </p:spTree>
    <p:extLst>
      <p:ext uri="{BB962C8B-B14F-4D97-AF65-F5344CB8AC3E}">
        <p14:creationId xmlns:p14="http://schemas.microsoft.com/office/powerpoint/2010/main" val="33846539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2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12290">
                                            <p:txEl>
                                              <p:pRg st="2" end="2"/>
                                            </p:txEl>
                                          </p:spTgt>
                                        </p:tgtEl>
                                        <p:attrNameLst>
                                          <p:attrName>style.visibility</p:attrName>
                                        </p:attrNameLst>
                                      </p:cBhvr>
                                      <p:to>
                                        <p:strVal val="visible"/>
                                      </p:to>
                                    </p:set>
                                    <p:anim calcmode="lin" valueType="num">
                                      <p:cBhvr additive="base">
                                        <p:cTn id="11" dur="500" fill="hold"/>
                                        <p:tgtEl>
                                          <p:spTgt spid="12290">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22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56" presetClass="entr" presetSubtype="0" fill="hold" nodeType="clickEffect">
                                  <p:stCondLst>
                                    <p:cond delay="0"/>
                                  </p:stCondLst>
                                  <p:iterate type="wd">
                                    <p:tmPct val="10000"/>
                                  </p:iterate>
                                  <p:childTnLst>
                                    <p:set>
                                      <p:cBhvr>
                                        <p:cTn id="16" dur="1" fill="hold">
                                          <p:stCondLst>
                                            <p:cond delay="0"/>
                                          </p:stCondLst>
                                        </p:cTn>
                                        <p:tgtEl>
                                          <p:spTgt spid="12290">
                                            <p:txEl>
                                              <p:pRg st="4" end="4"/>
                                            </p:txEl>
                                          </p:spTgt>
                                        </p:tgtEl>
                                        <p:attrNameLst>
                                          <p:attrName>style.visibility</p:attrName>
                                        </p:attrNameLst>
                                      </p:cBhvr>
                                      <p:to>
                                        <p:strVal val="visible"/>
                                      </p:to>
                                    </p:set>
                                    <p:anim by="(-#ppt_w*2)" calcmode="lin" valueType="num">
                                      <p:cBhvr rctx="PPT">
                                        <p:cTn id="17" dur="500" autoRev="1" fill="hold">
                                          <p:stCondLst>
                                            <p:cond delay="0"/>
                                          </p:stCondLst>
                                        </p:cTn>
                                        <p:tgtEl>
                                          <p:spTgt spid="12290">
                                            <p:txEl>
                                              <p:pRg st="4" end="4"/>
                                            </p:txEl>
                                          </p:spTgt>
                                        </p:tgtEl>
                                        <p:attrNameLst>
                                          <p:attrName>ppt_w</p:attrName>
                                        </p:attrNameLst>
                                      </p:cBhvr>
                                    </p:anim>
                                    <p:anim by="(#ppt_w*0.50)" calcmode="lin" valueType="num">
                                      <p:cBhvr>
                                        <p:cTn id="18" dur="500" decel="50000" autoRev="1" fill="hold">
                                          <p:stCondLst>
                                            <p:cond delay="0"/>
                                          </p:stCondLst>
                                        </p:cTn>
                                        <p:tgtEl>
                                          <p:spTgt spid="12290">
                                            <p:txEl>
                                              <p:pRg st="4" end="4"/>
                                            </p:txEl>
                                          </p:spTgt>
                                        </p:tgtEl>
                                        <p:attrNameLst>
                                          <p:attrName>ppt_x</p:attrName>
                                        </p:attrNameLst>
                                      </p:cBhvr>
                                    </p:anim>
                                    <p:anim from="(-#ppt_h/2)" to="(#ppt_y)" calcmode="lin" valueType="num">
                                      <p:cBhvr>
                                        <p:cTn id="19" dur="1000" fill="hold">
                                          <p:stCondLst>
                                            <p:cond delay="0"/>
                                          </p:stCondLst>
                                        </p:cTn>
                                        <p:tgtEl>
                                          <p:spTgt spid="12290">
                                            <p:txEl>
                                              <p:pRg st="4" end="4"/>
                                            </p:txEl>
                                          </p:spTgt>
                                        </p:tgtEl>
                                        <p:attrNameLst>
                                          <p:attrName>ppt_y</p:attrName>
                                        </p:attrNameLst>
                                      </p:cBhvr>
                                    </p:anim>
                                    <p:animRot by="21600000">
                                      <p:cBhvr>
                                        <p:cTn id="20" dur="1000" fill="hold">
                                          <p:stCondLst>
                                            <p:cond delay="0"/>
                                          </p:stCondLst>
                                        </p:cTn>
                                        <p:tgtEl>
                                          <p:spTgt spid="12290">
                                            <p:txEl>
                                              <p:pRg st="4" end="4"/>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0" y="533400"/>
            <a:ext cx="9144000" cy="548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sz="2800">
                <a:solidFill>
                  <a:srgbClr val="99FF33"/>
                </a:solidFill>
                <a:sym typeface="Wingdings 3" charset="0"/>
              </a:rPr>
              <a:t></a:t>
            </a:r>
            <a:r>
              <a:rPr lang="es-ES_tradnl" sz="2800">
                <a:sym typeface="Wingdings 3" charset="0"/>
              </a:rPr>
              <a:t> </a:t>
            </a:r>
            <a:r>
              <a:rPr lang="es-ES_tradnl" sz="2800">
                <a:solidFill>
                  <a:srgbClr val="99FF33"/>
                </a:solidFill>
              </a:rPr>
              <a:t>La atmósfera es una capa muy fina, sobre la superficie de la Tierra (radio 6371 km)</a:t>
            </a:r>
          </a:p>
          <a:p>
            <a:pPr lvl="1" eaLnBrk="1" hangingPunct="1">
              <a:spcBef>
                <a:spcPct val="50000"/>
              </a:spcBef>
              <a:buFont typeface="Wingdings" charset="0"/>
              <a:buChar char="Ø"/>
            </a:pPr>
            <a:r>
              <a:rPr lang="es-ES_tradnl">
                <a:solidFill>
                  <a:srgbClr val="99FF33"/>
                </a:solidFill>
                <a:sym typeface="GSI Map Symbols" charset="0"/>
              </a:rPr>
              <a:t>El 99% de la atmósfera está en los primeros 30 km sobre el nivel del mar</a:t>
            </a:r>
          </a:p>
          <a:p>
            <a:pPr lvl="1" eaLnBrk="1" hangingPunct="1">
              <a:spcBef>
                <a:spcPct val="50000"/>
              </a:spcBef>
              <a:buFont typeface="Wingdings" charset="0"/>
              <a:buChar char="Ø"/>
            </a:pPr>
            <a:r>
              <a:rPr lang="es-ES_tradnl">
                <a:solidFill>
                  <a:srgbClr val="99FF33"/>
                </a:solidFill>
                <a:sym typeface="GSI Map Symbols" charset="0"/>
              </a:rPr>
              <a:t> Todos los fenómenos del ‘tiempo’ se dan, incluso, hasta en niveles más bajos</a:t>
            </a:r>
          </a:p>
          <a:p>
            <a:pPr eaLnBrk="1" hangingPunct="1">
              <a:spcBef>
                <a:spcPct val="50000"/>
              </a:spcBef>
              <a:buFont typeface="GSI Map Symbols" charset="0"/>
              <a:buNone/>
            </a:pPr>
            <a:endParaRPr lang="es-ES_tradnl">
              <a:solidFill>
                <a:srgbClr val="99FF33"/>
              </a:solidFill>
              <a:sym typeface="GSI Map Symbols" charset="0"/>
            </a:endParaRPr>
          </a:p>
          <a:p>
            <a:pPr eaLnBrk="1" hangingPunct="1">
              <a:spcBef>
                <a:spcPct val="50000"/>
              </a:spcBef>
              <a:buFont typeface="GSI Map Symbols" charset="0"/>
              <a:buNone/>
            </a:pPr>
            <a:r>
              <a:rPr lang="es-ES_tradnl" sz="2800">
                <a:solidFill>
                  <a:srgbClr val="99FF33"/>
                </a:solidFill>
                <a:sym typeface="Wingdings 3" charset="0"/>
              </a:rPr>
              <a:t> </a:t>
            </a:r>
            <a:r>
              <a:rPr lang="es-ES_tradnl" sz="2800">
                <a:solidFill>
                  <a:srgbClr val="99FF33"/>
                </a:solidFill>
              </a:rPr>
              <a:t>La atmósfera terrestre contiene una gran cantidad de moléculas: alrededor de 10</a:t>
            </a:r>
            <a:r>
              <a:rPr lang="es-ES_tradnl" sz="2800" baseline="30000">
                <a:solidFill>
                  <a:srgbClr val="99FF33"/>
                </a:solidFill>
              </a:rPr>
              <a:t>44</a:t>
            </a:r>
            <a:endParaRPr lang="es-ES_tradnl" sz="2800">
              <a:solidFill>
                <a:srgbClr val="99FF33"/>
              </a:solidFill>
            </a:endParaRPr>
          </a:p>
          <a:p>
            <a:pPr lvl="1" eaLnBrk="1" hangingPunct="1">
              <a:spcBef>
                <a:spcPct val="50000"/>
              </a:spcBef>
              <a:buFont typeface="Wingdings" charset="0"/>
              <a:buChar char="Ø"/>
            </a:pPr>
            <a:r>
              <a:rPr lang="es-ES_tradnl">
                <a:solidFill>
                  <a:srgbClr val="99FF33"/>
                </a:solidFill>
                <a:sym typeface="GSI Map Symbols" charset="0"/>
              </a:rPr>
              <a:t> Una inspiración </a:t>
            </a:r>
            <a:r>
              <a:rPr lang="es-ES_tradnl">
                <a:solidFill>
                  <a:srgbClr val="99FF33"/>
                </a:solidFill>
                <a:sym typeface="Symbol" charset="0"/>
              </a:rPr>
              <a:t> 1 litro  10</a:t>
            </a:r>
            <a:r>
              <a:rPr lang="es-ES_tradnl" baseline="30000">
                <a:solidFill>
                  <a:srgbClr val="99FF33"/>
                </a:solidFill>
                <a:sym typeface="Symbol" charset="0"/>
              </a:rPr>
              <a:t>22</a:t>
            </a:r>
            <a:r>
              <a:rPr lang="es-ES_tradnl">
                <a:solidFill>
                  <a:srgbClr val="99FF33"/>
                </a:solidFill>
                <a:sym typeface="Symbol" charset="0"/>
              </a:rPr>
              <a:t> moléculas</a:t>
            </a:r>
          </a:p>
          <a:p>
            <a:pPr lvl="1" eaLnBrk="1" hangingPunct="1">
              <a:spcBef>
                <a:spcPct val="50000"/>
              </a:spcBef>
              <a:buFont typeface="Wingdings" charset="0"/>
              <a:buChar char="Ø"/>
            </a:pPr>
            <a:r>
              <a:rPr lang="es-ES_tradnl">
                <a:solidFill>
                  <a:srgbClr val="99FF33"/>
                </a:solidFill>
                <a:sym typeface="Symbol" charset="0"/>
              </a:rPr>
              <a:t> Toda una vida respirando  10</a:t>
            </a:r>
            <a:r>
              <a:rPr lang="es-ES_tradnl" baseline="30000">
                <a:solidFill>
                  <a:srgbClr val="99FF33"/>
                </a:solidFill>
                <a:sym typeface="Symbol" charset="0"/>
              </a:rPr>
              <a:t>9</a:t>
            </a:r>
            <a:r>
              <a:rPr lang="es-ES_tradnl">
                <a:solidFill>
                  <a:srgbClr val="99FF33"/>
                </a:solidFill>
                <a:sym typeface="Symbol" charset="0"/>
              </a:rPr>
              <a:t> litro  10</a:t>
            </a:r>
            <a:r>
              <a:rPr lang="es-ES_tradnl" baseline="30000">
                <a:solidFill>
                  <a:srgbClr val="99FF33"/>
                </a:solidFill>
                <a:sym typeface="Symbol" charset="0"/>
              </a:rPr>
              <a:t>31</a:t>
            </a:r>
            <a:r>
              <a:rPr lang="es-ES_tradnl">
                <a:solidFill>
                  <a:srgbClr val="99FF33"/>
                </a:solidFill>
                <a:sym typeface="Symbol" charset="0"/>
              </a:rPr>
              <a:t> moléculas </a:t>
            </a:r>
            <a:endParaRPr lang="es-ES">
              <a:solidFill>
                <a:srgbClr val="99FF33"/>
              </a:solidFill>
            </a:endParaRPr>
          </a:p>
        </p:txBody>
      </p:sp>
    </p:spTree>
    <p:extLst>
      <p:ext uri="{BB962C8B-B14F-4D97-AF65-F5344CB8AC3E}">
        <p14:creationId xmlns:p14="http://schemas.microsoft.com/office/powerpoint/2010/main" val="2917820336"/>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0" y="1460500"/>
            <a:ext cx="9144000" cy="3275013"/>
          </a:xfrm>
        </p:spPr>
        <p:txBody>
          <a:bodyPr/>
          <a:lstStyle/>
          <a:p>
            <a:r>
              <a:rPr lang="es-ES" dirty="0" smtClean="0">
                <a:solidFill>
                  <a:srgbClr val="FFFF00"/>
                </a:solidFill>
              </a:rPr>
              <a:t>El agua en el clima</a:t>
            </a:r>
            <a:endParaRPr lang="es-ES_tradnl" sz="2400" dirty="0" smtClean="0"/>
          </a:p>
        </p:txBody>
      </p:sp>
      <p:sp>
        <p:nvSpPr>
          <p:cNvPr id="7171"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
        <p:nvSpPr>
          <p:cNvPr id="7172"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Tree>
    <p:extLst>
      <p:ext uri="{BB962C8B-B14F-4D97-AF65-F5344CB8AC3E}">
        <p14:creationId xmlns:p14="http://schemas.microsoft.com/office/powerpoint/2010/main" val="4088881055"/>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hydro_cyc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71600"/>
            <a:ext cx="4000500" cy="300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3" descr="transpi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0" y="4114800"/>
            <a:ext cx="1965325" cy="2617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4"/>
          <p:cNvSpPr txBox="1">
            <a:spLocks noChangeArrowheads="1"/>
          </p:cNvSpPr>
          <p:nvPr/>
        </p:nvSpPr>
        <p:spPr bwMode="auto">
          <a:xfrm>
            <a:off x="4572000" y="1447800"/>
            <a:ext cx="4572000" cy="2465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a:solidFill>
                  <a:srgbClr val="99FF33"/>
                </a:solidFill>
              </a:rPr>
              <a:t>De los ciclos biogeoquímicos, el del agua es el estudiado desde hace más tiempo.</a:t>
            </a:r>
          </a:p>
          <a:p>
            <a:pPr eaLnBrk="1" hangingPunct="1">
              <a:spcBef>
                <a:spcPct val="50000"/>
              </a:spcBef>
            </a:pPr>
            <a:r>
              <a:rPr lang="es-ES_tradnl">
                <a:solidFill>
                  <a:srgbClr val="99FF33"/>
                </a:solidFill>
              </a:rPr>
              <a:t>Representa la interacción entre varios subsistemas del Sistema Climático</a:t>
            </a:r>
            <a:endParaRPr lang="es-ES">
              <a:solidFill>
                <a:srgbClr val="99FF33"/>
              </a:solidFill>
            </a:endParaRPr>
          </a:p>
        </p:txBody>
      </p:sp>
      <p:sp>
        <p:nvSpPr>
          <p:cNvPr id="13317" name="Text Box 5"/>
          <p:cNvSpPr txBox="1">
            <a:spLocks noChangeArrowheads="1"/>
          </p:cNvSpPr>
          <p:nvPr/>
        </p:nvSpPr>
        <p:spPr bwMode="auto">
          <a:xfrm>
            <a:off x="0" y="304800"/>
            <a:ext cx="914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endParaRPr lang="es-ES_tradnl"/>
          </a:p>
        </p:txBody>
      </p:sp>
      <p:sp>
        <p:nvSpPr>
          <p:cNvPr id="13318" name="Text Box 6"/>
          <p:cNvSpPr txBox="1">
            <a:spLocks noChangeArrowheads="1"/>
          </p:cNvSpPr>
          <p:nvPr/>
        </p:nvSpPr>
        <p:spPr bwMode="auto">
          <a:xfrm>
            <a:off x="0" y="228600"/>
            <a:ext cx="91440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sz="2800">
                <a:solidFill>
                  <a:srgbClr val="99FF33"/>
                </a:solidFill>
              </a:rPr>
              <a:t>Hidrosfera: Agua en fase líquida distribuida sobre la Tierra (océanos, lagos, ríos y aguas subterráneas).</a:t>
            </a:r>
            <a:endParaRPr lang="es-ES" sz="2800">
              <a:solidFill>
                <a:srgbClr val="99FF33"/>
              </a:solidFill>
            </a:endParaRPr>
          </a:p>
        </p:txBody>
      </p:sp>
      <p:sp>
        <p:nvSpPr>
          <p:cNvPr id="13319" name="Text Box 7"/>
          <p:cNvSpPr txBox="1">
            <a:spLocks noChangeArrowheads="1"/>
          </p:cNvSpPr>
          <p:nvPr/>
        </p:nvSpPr>
        <p:spPr bwMode="auto">
          <a:xfrm>
            <a:off x="0" y="4953000"/>
            <a:ext cx="6629400" cy="118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a:solidFill>
                  <a:srgbClr val="99FF33"/>
                </a:solidFill>
              </a:rPr>
              <a:t>Conceptualmente es fácil diferenciar la evaporación de la transpiración. En la práctica se agrupan en evapotranspiración.</a:t>
            </a:r>
            <a:endParaRPr lang="es-ES">
              <a:solidFill>
                <a:srgbClr val="99FF33"/>
              </a:solidFill>
            </a:endParaRPr>
          </a:p>
        </p:txBody>
      </p:sp>
    </p:spTree>
    <p:extLst>
      <p:ext uri="{BB962C8B-B14F-4D97-AF65-F5344CB8AC3E}">
        <p14:creationId xmlns:p14="http://schemas.microsoft.com/office/powerpoint/2010/main" val="263790501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precipevap"/>
          <p:cNvPicPr>
            <a:picLocks noChangeAspect="1" noChangeArrowheads="1"/>
          </p:cNvPicPr>
          <p:nvPr/>
        </p:nvPicPr>
        <p:blipFill>
          <a:blip r:embed="rId2" cstate="print"/>
          <a:srcRect/>
          <a:stretch>
            <a:fillRect/>
          </a:stretch>
        </p:blipFill>
        <p:spPr bwMode="auto">
          <a:xfrm>
            <a:off x="0" y="0"/>
            <a:ext cx="9144000" cy="5441950"/>
          </a:xfrm>
          <a:prstGeom prst="rect">
            <a:avLst/>
          </a:prstGeom>
          <a:noFill/>
          <a:ln w="9525">
            <a:noFill/>
            <a:miter lim="800000"/>
            <a:headEnd/>
            <a:tailEnd/>
          </a:ln>
        </p:spPr>
      </p:pic>
      <p:sp>
        <p:nvSpPr>
          <p:cNvPr id="14339" name="Text Box 3"/>
          <p:cNvSpPr txBox="1">
            <a:spLocks noChangeArrowheads="1"/>
          </p:cNvSpPr>
          <p:nvPr/>
        </p:nvSpPr>
        <p:spPr bwMode="auto">
          <a:xfrm>
            <a:off x="0" y="5791200"/>
            <a:ext cx="9144000" cy="519113"/>
          </a:xfrm>
          <a:prstGeom prst="rect">
            <a:avLst/>
          </a:prstGeom>
          <a:noFill/>
          <a:ln w="9525">
            <a:noFill/>
            <a:miter lim="800000"/>
            <a:headEnd/>
            <a:tailEnd/>
          </a:ln>
        </p:spPr>
        <p:txBody>
          <a:bodyPr>
            <a:spAutoFit/>
          </a:bodyPr>
          <a:lstStyle/>
          <a:p>
            <a:pPr>
              <a:spcBef>
                <a:spcPct val="50000"/>
              </a:spcBef>
            </a:pPr>
            <a:r>
              <a:rPr lang="es-ES_tradnl" sz="2800">
                <a:solidFill>
                  <a:srgbClr val="99FF33"/>
                </a:solidFill>
              </a:rPr>
              <a:t>Distribución global de precipitación y evapotranspiración</a:t>
            </a:r>
            <a:endParaRPr lang="es-ES" sz="2800">
              <a:solidFill>
                <a:srgbClr val="99FF33"/>
              </a:solidFill>
            </a:endParaRPr>
          </a:p>
        </p:txBody>
      </p:sp>
    </p:spTree>
    <p:extLst>
      <p:ext uri="{BB962C8B-B14F-4D97-AF65-F5344CB8AC3E}">
        <p14:creationId xmlns:p14="http://schemas.microsoft.com/office/powerpoint/2010/main" val="107452083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3"/>
          <p:cNvSpPr txBox="1">
            <a:spLocks noChangeArrowheads="1"/>
          </p:cNvSpPr>
          <p:nvPr/>
        </p:nvSpPr>
        <p:spPr bwMode="auto">
          <a:xfrm>
            <a:off x="3429000" y="5867400"/>
            <a:ext cx="22860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sz="2800">
                <a:solidFill>
                  <a:srgbClr val="99FF33"/>
                </a:solidFill>
              </a:rPr>
              <a:t>Precipitación</a:t>
            </a:r>
            <a:endParaRPr lang="es-ES" sz="2800">
              <a:solidFill>
                <a:srgbClr val="99FF33"/>
              </a:solidFill>
            </a:endParaRPr>
          </a:p>
        </p:txBody>
      </p:sp>
      <p:pic>
        <p:nvPicPr>
          <p:cNvPr id="4" name="precip.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428750" y="1214438"/>
            <a:ext cx="6419850"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553808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3"/>
          <p:cNvSpPr txBox="1">
            <a:spLocks noChangeArrowheads="1"/>
          </p:cNvSpPr>
          <p:nvPr/>
        </p:nvSpPr>
        <p:spPr bwMode="auto">
          <a:xfrm>
            <a:off x="2514600" y="5791200"/>
            <a:ext cx="441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a:solidFill>
                  <a:srgbClr val="99FF33"/>
                </a:solidFill>
              </a:rPr>
              <a:t>Precipitación - Evapotranspiración</a:t>
            </a:r>
            <a:endParaRPr lang="es-ES">
              <a:solidFill>
                <a:srgbClr val="99FF33"/>
              </a:solidFill>
            </a:endParaRPr>
          </a:p>
        </p:txBody>
      </p:sp>
      <p:pic>
        <p:nvPicPr>
          <p:cNvPr id="4" name="pmenose.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362075" y="1247775"/>
            <a:ext cx="64198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8717406"/>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3"/>
          <p:cNvSpPr txBox="1">
            <a:spLocks noChangeArrowheads="1"/>
          </p:cNvSpPr>
          <p:nvPr/>
        </p:nvSpPr>
        <p:spPr bwMode="auto">
          <a:xfrm>
            <a:off x="3048000" y="5867400"/>
            <a:ext cx="373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a:solidFill>
                  <a:srgbClr val="99FF33"/>
                </a:solidFill>
              </a:rPr>
              <a:t>Escorrentía/Agua disponible</a:t>
            </a:r>
            <a:endParaRPr lang="es-ES">
              <a:solidFill>
                <a:srgbClr val="99FF33"/>
              </a:solidFill>
            </a:endParaRPr>
          </a:p>
        </p:txBody>
      </p:sp>
      <p:pic>
        <p:nvPicPr>
          <p:cNvPr id="4" name="escorr.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362075" y="1247775"/>
            <a:ext cx="64198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283319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3"/>
          <p:cNvSpPr txBox="1">
            <a:spLocks noChangeArrowheads="1"/>
          </p:cNvSpPr>
          <p:nvPr/>
        </p:nvSpPr>
        <p:spPr bwMode="auto">
          <a:xfrm>
            <a:off x="3429000" y="5943600"/>
            <a:ext cx="2590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a:solidFill>
                  <a:srgbClr val="99FF33"/>
                </a:solidFill>
              </a:rPr>
              <a:t>Humedad del suelo</a:t>
            </a:r>
            <a:endParaRPr lang="es-ES">
              <a:solidFill>
                <a:srgbClr val="99FF33"/>
              </a:solidFill>
            </a:endParaRPr>
          </a:p>
        </p:txBody>
      </p:sp>
      <p:pic>
        <p:nvPicPr>
          <p:cNvPr id="4" name="humedsuelo.avi">
            <a:hlinkClick r:id="" action="ppaction://media"/>
          </p:cNvPr>
          <p:cNvPicPr>
            <a:picLocks noRot="1" noChangeAspect="1"/>
          </p:cNvPicPr>
          <p:nvPr>
            <a:videoFile r:link="rId2"/>
            <p:extLst>
              <p:ext uri="{DAA4B4D4-6D71-4841-9C94-3DE7FCFB9230}">
                <p14:media xmlns:p14="http://schemas.microsoft.com/office/powerpoint/2010/main" r:link="rId1"/>
              </p:ext>
            </p:extLst>
          </p:nvPr>
        </p:nvPicPr>
        <p:blipFill>
          <a:blip r:embed="rId4">
            <a:extLst>
              <a:ext uri="{28A0092B-C50C-407E-A947-70E740481C1C}">
                <a14:useLocalDpi xmlns:a14="http://schemas.microsoft.com/office/drawing/2010/main" val="0"/>
              </a:ext>
            </a:extLst>
          </a:blip>
          <a:srcRect/>
          <a:stretch>
            <a:fillRect/>
          </a:stretch>
        </p:blipFill>
        <p:spPr bwMode="auto">
          <a:xfrm>
            <a:off x="1362075" y="1247775"/>
            <a:ext cx="64198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744851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p:cTn id="7" repeatCount="indefinite" fill="remove" display="0">
                  <p:stCondLst>
                    <p:cond delay="indefinite"/>
                  </p:stCondLst>
                  <p:endCondLst>
                    <p:cond evt="onNext" delay="0">
                      <p:tgtEl>
                        <p:sldTgt/>
                      </p:tgtEl>
                    </p:cond>
                    <p:cond evt="onPrev" delay="0">
                      <p:tgtEl>
                        <p:sldTgt/>
                      </p:tgtEl>
                    </p:cond>
                  </p:endCondLst>
                </p:cTn>
                <p:tgtEl>
                  <p:spTgt spid="4"/>
                </p:tgtEl>
              </p:cMediaNode>
            </p:video>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2"/>
          <p:cNvSpPr txBox="1">
            <a:spLocks noChangeArrowheads="1"/>
          </p:cNvSpPr>
          <p:nvPr/>
        </p:nvSpPr>
        <p:spPr bwMode="auto">
          <a:xfrm>
            <a:off x="0" y="838200"/>
            <a:ext cx="9144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 typeface="Wingdings 3" charset="0"/>
              <a:buChar char="Æ"/>
            </a:pPr>
            <a:r>
              <a:rPr lang="es-ES_tradnl" sz="2800">
                <a:solidFill>
                  <a:srgbClr val="99FF33"/>
                </a:solidFill>
              </a:rPr>
              <a:t> Los océanos participan de forma muy importante en el ciclo del agua. De ellos proviene la mayor parte de la evaporación, sobre ellos “también llueve” y redistribuyen la escorrentía proveniente de los continentes.</a:t>
            </a:r>
          </a:p>
          <a:p>
            <a:pPr eaLnBrk="1" hangingPunct="1">
              <a:spcBef>
                <a:spcPct val="50000"/>
              </a:spcBef>
              <a:buFont typeface="Wingdings 3" charset="0"/>
              <a:buChar char="Æ"/>
            </a:pPr>
            <a:endParaRPr lang="es-ES_tradnl" sz="2800">
              <a:solidFill>
                <a:srgbClr val="99FF33"/>
              </a:solidFill>
            </a:endParaRPr>
          </a:p>
          <a:p>
            <a:pPr eaLnBrk="1" hangingPunct="1">
              <a:spcBef>
                <a:spcPct val="50000"/>
              </a:spcBef>
              <a:buFont typeface="Wingdings 3" charset="0"/>
              <a:buChar char="Æ"/>
            </a:pPr>
            <a:r>
              <a:rPr lang="es-ES_tradnl" sz="2800">
                <a:solidFill>
                  <a:srgbClr val="99FF33"/>
                </a:solidFill>
              </a:rPr>
              <a:t> La precipitación modifica su salinidad, lo que influye en su dinámica.</a:t>
            </a:r>
          </a:p>
          <a:p>
            <a:pPr eaLnBrk="1" hangingPunct="1">
              <a:spcBef>
                <a:spcPct val="50000"/>
              </a:spcBef>
              <a:buFont typeface="Wingdings 3" charset="0"/>
              <a:buChar char="Æ"/>
            </a:pPr>
            <a:endParaRPr lang="es-ES_tradnl" sz="2800">
              <a:solidFill>
                <a:srgbClr val="99FF33"/>
              </a:solidFill>
            </a:endParaRPr>
          </a:p>
          <a:p>
            <a:pPr eaLnBrk="1" hangingPunct="1">
              <a:spcBef>
                <a:spcPct val="50000"/>
              </a:spcBef>
              <a:buFont typeface="Wingdings 3" charset="0"/>
              <a:buChar char="Æ"/>
            </a:pPr>
            <a:r>
              <a:rPr lang="es-ES_tradnl" sz="2800">
                <a:solidFill>
                  <a:srgbClr val="99FF33"/>
                </a:solidFill>
                <a:sym typeface="Wingdings 3" charset="0"/>
              </a:rPr>
              <a:t> Además participan en el ciclo de la energía siendo, por tanto, importantes climáticamente.</a:t>
            </a:r>
            <a:endParaRPr lang="es-ES" sz="2800">
              <a:solidFill>
                <a:srgbClr val="99FF33"/>
              </a:solidFill>
              <a:sym typeface="Wingdings 3" charset="0"/>
            </a:endParaRPr>
          </a:p>
        </p:txBody>
      </p:sp>
    </p:spTree>
    <p:extLst>
      <p:ext uri="{BB962C8B-B14F-4D97-AF65-F5344CB8AC3E}">
        <p14:creationId xmlns:p14="http://schemas.microsoft.com/office/powerpoint/2010/main" val="337943967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oceancurr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 y="857250"/>
            <a:ext cx="89154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434121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0" y="0"/>
            <a:ext cx="9132814" cy="6453336"/>
          </a:xfrm>
          <a:prstGeom prst="rect">
            <a:avLst/>
          </a:prstGeom>
          <a:noFill/>
          <a:ln w="9525">
            <a:noFill/>
            <a:miter lim="800000"/>
            <a:headEnd/>
            <a:tailEnd/>
          </a:ln>
        </p:spPr>
      </p:pic>
    </p:spTree>
    <p:extLst>
      <p:ext uri="{BB962C8B-B14F-4D97-AF65-F5344CB8AC3E}">
        <p14:creationId xmlns:p14="http://schemas.microsoft.com/office/powerpoint/2010/main" val="2051420353"/>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0" y="533400"/>
            <a:ext cx="9144000" cy="270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sz="2800">
                <a:solidFill>
                  <a:srgbClr val="99FF33"/>
                </a:solidFill>
                <a:sym typeface="Wingdings 3" charset="0"/>
              </a:rPr>
              <a:t></a:t>
            </a:r>
            <a:r>
              <a:rPr lang="es-ES_tradnl" sz="2800">
                <a:sym typeface="Wingdings 3" charset="0"/>
              </a:rPr>
              <a:t> </a:t>
            </a:r>
            <a:r>
              <a:rPr lang="es-ES_tradnl" sz="2800">
                <a:solidFill>
                  <a:srgbClr val="99FF33"/>
                </a:solidFill>
              </a:rPr>
              <a:t>La atmósfera no tiene un número fijo de moléculas</a:t>
            </a:r>
          </a:p>
          <a:p>
            <a:pPr lvl="1" eaLnBrk="1" hangingPunct="1">
              <a:spcBef>
                <a:spcPct val="50000"/>
              </a:spcBef>
              <a:buFont typeface="Wingdings" charset="0"/>
              <a:buChar char="Ø"/>
            </a:pPr>
            <a:r>
              <a:rPr lang="es-ES_tradnl">
                <a:solidFill>
                  <a:srgbClr val="99FF33"/>
                </a:solidFill>
                <a:sym typeface="GSI Map Symbols" charset="0"/>
              </a:rPr>
              <a:t> existe intercambio entre el suelo, el mar, los seres vivos y la atmósfera y también entre la atmósfera y el exterior, aunque los cambios son muy pequeños y tiene perfecto sentido hablar de una composición más o menos fija</a:t>
            </a:r>
          </a:p>
          <a:p>
            <a:pPr eaLnBrk="1" hangingPunct="1">
              <a:spcBef>
                <a:spcPct val="50000"/>
              </a:spcBef>
              <a:buFont typeface="GSI Map Symbols" charset="0"/>
              <a:buNone/>
            </a:pPr>
            <a:endParaRPr lang="es-ES_tradnl">
              <a:solidFill>
                <a:srgbClr val="99FF33"/>
              </a:solidFill>
              <a:sym typeface="GSI Map Symbols" charset="0"/>
            </a:endParaRPr>
          </a:p>
        </p:txBody>
      </p:sp>
      <p:sp>
        <p:nvSpPr>
          <p:cNvPr id="7171" name="Rectangle 3"/>
          <p:cNvSpPr>
            <a:spLocks noChangeArrowheads="1"/>
          </p:cNvSpPr>
          <p:nvPr/>
        </p:nvSpPr>
        <p:spPr bwMode="auto">
          <a:xfrm>
            <a:off x="2509838" y="231457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endParaRPr lang="es-ES_tradnl"/>
          </a:p>
        </p:txBody>
      </p:sp>
      <p:sp>
        <p:nvSpPr>
          <p:cNvPr id="7172" name="Text Box 4"/>
          <p:cNvSpPr txBox="1">
            <a:spLocks noChangeArrowheads="1"/>
          </p:cNvSpPr>
          <p:nvPr/>
        </p:nvSpPr>
        <p:spPr bwMode="auto">
          <a:xfrm>
            <a:off x="0" y="3962400"/>
            <a:ext cx="3886200" cy="222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buFont typeface="Wingdings 3" charset="0"/>
              <a:buChar char="Æ"/>
            </a:pPr>
            <a:r>
              <a:rPr lang="es-ES_tradnl" sz="2800">
                <a:solidFill>
                  <a:srgbClr val="99FF33"/>
                </a:solidFill>
              </a:rPr>
              <a:t>La atmósfera se puede considerar constituida por </a:t>
            </a:r>
          </a:p>
          <a:p>
            <a:pPr lvl="1" eaLnBrk="1" hangingPunct="1">
              <a:spcBef>
                <a:spcPct val="50000"/>
              </a:spcBef>
              <a:buFont typeface="Wingdings" charset="0"/>
              <a:buChar char="Ø"/>
            </a:pPr>
            <a:r>
              <a:rPr lang="es-ES_tradnl">
                <a:solidFill>
                  <a:srgbClr val="99FF33"/>
                </a:solidFill>
                <a:sym typeface="GSI Map Symbols" charset="0"/>
              </a:rPr>
              <a:t> </a:t>
            </a:r>
            <a:r>
              <a:rPr lang="es-ES_tradnl">
                <a:solidFill>
                  <a:srgbClr val="99FF33"/>
                </a:solidFill>
              </a:rPr>
              <a:t>“aire seco”  y vapor de agua (además hay “aerosoles”)</a:t>
            </a:r>
            <a:endParaRPr lang="es-ES">
              <a:solidFill>
                <a:srgbClr val="99FF33"/>
              </a:solidFill>
            </a:endParaRPr>
          </a:p>
        </p:txBody>
      </p:sp>
      <p:grpSp>
        <p:nvGrpSpPr>
          <p:cNvPr id="7173" name="Group 5"/>
          <p:cNvGrpSpPr>
            <a:grpSpLocks/>
          </p:cNvGrpSpPr>
          <p:nvPr/>
        </p:nvGrpSpPr>
        <p:grpSpPr bwMode="auto">
          <a:xfrm>
            <a:off x="4406900" y="3924300"/>
            <a:ext cx="4576763" cy="2822575"/>
            <a:chOff x="2640" y="2400"/>
            <a:chExt cx="2883" cy="1778"/>
          </a:xfrm>
        </p:grpSpPr>
        <p:pic>
          <p:nvPicPr>
            <p:cNvPr id="7174" name="Picture 6" descr="compairesec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0" y="2400"/>
              <a:ext cx="2883" cy="17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Text Box 7"/>
            <p:cNvSpPr txBox="1">
              <a:spLocks noChangeArrowheads="1"/>
            </p:cNvSpPr>
            <p:nvPr/>
          </p:nvSpPr>
          <p:spPr bwMode="auto">
            <a:xfrm>
              <a:off x="3138" y="2538"/>
              <a:ext cx="1799" cy="231"/>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s-ES_tradnl" sz="1800" b="1"/>
                <a:t>Composición del aire seco</a:t>
              </a:r>
              <a:endParaRPr lang="es-ES" sz="1800" b="1"/>
            </a:p>
          </p:txBody>
        </p:sp>
        <p:sp>
          <p:nvSpPr>
            <p:cNvPr id="7176" name="Text Box 8"/>
            <p:cNvSpPr txBox="1">
              <a:spLocks noChangeArrowheads="1"/>
            </p:cNvSpPr>
            <p:nvPr/>
          </p:nvSpPr>
          <p:spPr bwMode="auto">
            <a:xfrm>
              <a:off x="3047" y="2785"/>
              <a:ext cx="605" cy="3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s-ES_tradnl" sz="1400" b="1"/>
                <a:t>Oxígeno 21%</a:t>
              </a:r>
              <a:endParaRPr lang="es-ES" sz="1400" b="1"/>
            </a:p>
          </p:txBody>
        </p:sp>
        <p:sp>
          <p:nvSpPr>
            <p:cNvPr id="7177" name="Text Box 9"/>
            <p:cNvSpPr txBox="1">
              <a:spLocks noChangeArrowheads="1"/>
            </p:cNvSpPr>
            <p:nvPr/>
          </p:nvSpPr>
          <p:spPr bwMode="auto">
            <a:xfrm>
              <a:off x="3821" y="2755"/>
              <a:ext cx="740" cy="3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s-ES_tradnl" sz="1400" b="1"/>
                <a:t>Argón y otros 1%</a:t>
              </a:r>
              <a:endParaRPr lang="es-ES" sz="1400" b="1"/>
            </a:p>
          </p:txBody>
        </p:sp>
        <p:sp>
          <p:nvSpPr>
            <p:cNvPr id="7178" name="Text Box 10"/>
            <p:cNvSpPr txBox="1">
              <a:spLocks noChangeArrowheads="1"/>
            </p:cNvSpPr>
            <p:nvPr/>
          </p:nvSpPr>
          <p:spPr bwMode="auto">
            <a:xfrm>
              <a:off x="4483" y="3782"/>
              <a:ext cx="647" cy="326"/>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spcBef>
                  <a:spcPct val="50000"/>
                </a:spcBef>
              </a:pPr>
              <a:r>
                <a:rPr lang="es-ES_tradnl" sz="1400" b="1"/>
                <a:t>Nitrógeno 78%</a:t>
              </a:r>
              <a:endParaRPr lang="es-ES" sz="1400" b="1"/>
            </a:p>
          </p:txBody>
        </p:sp>
      </p:grpSp>
    </p:spTree>
    <p:extLst>
      <p:ext uri="{BB962C8B-B14F-4D97-AF65-F5344CB8AC3E}">
        <p14:creationId xmlns:p14="http://schemas.microsoft.com/office/powerpoint/2010/main" val="218822134"/>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ctrTitle" idx="4294967295"/>
          </p:nvPr>
        </p:nvSpPr>
        <p:spPr>
          <a:xfrm>
            <a:off x="0" y="1460500"/>
            <a:ext cx="9144000" cy="3275013"/>
          </a:xfrm>
        </p:spPr>
        <p:txBody>
          <a:bodyPr/>
          <a:lstStyle/>
          <a:p>
            <a:r>
              <a:rPr lang="es-ES" dirty="0" smtClean="0">
                <a:solidFill>
                  <a:srgbClr val="FFFF00"/>
                </a:solidFill>
              </a:rPr>
              <a:t>Y ya acabando …</a:t>
            </a:r>
            <a:endParaRPr lang="es-ES_tradnl" sz="2400" dirty="0" smtClean="0"/>
          </a:p>
        </p:txBody>
      </p:sp>
      <p:sp>
        <p:nvSpPr>
          <p:cNvPr id="7171"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
        <p:nvSpPr>
          <p:cNvPr id="7172"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eaLnBrk="0" fontAlgn="base" hangingPunct="0">
              <a:spcBef>
                <a:spcPct val="0"/>
              </a:spcBef>
              <a:spcAft>
                <a:spcPct val="0"/>
              </a:spcAft>
            </a:pPr>
            <a:endParaRPr lang="en-GB" sz="2400">
              <a:solidFill>
                <a:srgbClr val="000000"/>
              </a:solidFill>
              <a:latin typeface="Times New Roman" pitchFamily="18" charset="0"/>
            </a:endParaRPr>
          </a:p>
        </p:txBody>
      </p:sp>
    </p:spTree>
    <p:extLst>
      <p:ext uri="{BB962C8B-B14F-4D97-AF65-F5344CB8AC3E}">
        <p14:creationId xmlns:p14="http://schemas.microsoft.com/office/powerpoint/2010/main" val="3980441567"/>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323528" y="34050"/>
            <a:ext cx="8424936" cy="1143000"/>
          </a:xfrm>
        </p:spPr>
        <p:txBody>
          <a:bodyPr/>
          <a:lstStyle/>
          <a:p>
            <a:r>
              <a:rPr lang="es-ES" dirty="0" smtClean="0">
                <a:solidFill>
                  <a:srgbClr val="FFFF00"/>
                </a:solidFill>
              </a:rPr>
              <a:t>¿Lo sabemos todo acerca del </a:t>
            </a:r>
            <a:r>
              <a:rPr lang="es-ES" dirty="0">
                <a:solidFill>
                  <a:srgbClr val="FFFF00"/>
                </a:solidFill>
              </a:rPr>
              <a:t>Sistema </a:t>
            </a:r>
            <a:r>
              <a:rPr lang="es-ES" dirty="0" smtClean="0">
                <a:solidFill>
                  <a:srgbClr val="FFFF00"/>
                </a:solidFill>
              </a:rPr>
              <a:t>Climático?</a:t>
            </a:r>
            <a:endParaRPr lang="es-ES" dirty="0">
              <a:solidFill>
                <a:srgbClr val="FFFF00"/>
              </a:solidFill>
            </a:endParaRPr>
          </a:p>
        </p:txBody>
      </p:sp>
      <p:sp>
        <p:nvSpPr>
          <p:cNvPr id="3" name="Subtítulo 2"/>
          <p:cNvSpPr>
            <a:spLocks noGrp="1"/>
          </p:cNvSpPr>
          <p:nvPr>
            <p:ph type="subTitle" idx="1"/>
          </p:nvPr>
        </p:nvSpPr>
        <p:spPr>
          <a:xfrm>
            <a:off x="0" y="1484784"/>
            <a:ext cx="9144000" cy="4464496"/>
          </a:xfrm>
        </p:spPr>
        <p:txBody>
          <a:bodyPr/>
          <a:lstStyle/>
          <a:p>
            <a:pPr algn="l"/>
            <a:r>
              <a:rPr lang="es-ES" dirty="0" smtClean="0">
                <a:solidFill>
                  <a:srgbClr val="FFFF00"/>
                </a:solidFill>
              </a:rPr>
              <a:t>Evidentemente no</a:t>
            </a:r>
            <a:r>
              <a:rPr lang="es-ES" dirty="0" smtClean="0"/>
              <a:t>, pero tenemos un conocimiento bastante preciso de la mayor parte de los </a:t>
            </a:r>
            <a:r>
              <a:rPr lang="es-ES" dirty="0" smtClean="0">
                <a:solidFill>
                  <a:srgbClr val="FFFF00"/>
                </a:solidFill>
              </a:rPr>
              <a:t>procesos</a:t>
            </a:r>
            <a:r>
              <a:rPr lang="es-ES" dirty="0" smtClean="0"/>
              <a:t> que tienen lugar en su seno.</a:t>
            </a:r>
            <a:endParaRPr lang="es-ES" dirty="0"/>
          </a:p>
          <a:p>
            <a:pPr algn="l"/>
            <a:r>
              <a:rPr lang="es-ES" dirty="0" smtClean="0"/>
              <a:t>También sabemos que existen </a:t>
            </a:r>
            <a:r>
              <a:rPr lang="es-ES" dirty="0" smtClean="0">
                <a:solidFill>
                  <a:srgbClr val="FFFF00"/>
                </a:solidFill>
              </a:rPr>
              <a:t>incertidumbres</a:t>
            </a:r>
            <a:r>
              <a:rPr lang="es-ES" dirty="0" smtClean="0"/>
              <a:t> y de algunas de ellas, su origen.</a:t>
            </a:r>
            <a:endParaRPr lang="es-ES" dirty="0"/>
          </a:p>
          <a:p>
            <a:pPr algn="l"/>
            <a:r>
              <a:rPr lang="es-ES" dirty="0" smtClean="0"/>
              <a:t>En algunos casos sabemos como luchar contra ellas.</a:t>
            </a:r>
            <a:endParaRPr lang="es-ES" dirty="0"/>
          </a:p>
          <a:p>
            <a:pPr algn="l"/>
            <a:endParaRPr lang="es-ES" dirty="0"/>
          </a:p>
          <a:p>
            <a:pPr algn="l"/>
            <a:r>
              <a:rPr lang="es-ES" dirty="0" smtClean="0"/>
              <a:t>Lo que sí es cierto, e importante, es que el </a:t>
            </a:r>
            <a:r>
              <a:rPr lang="es-ES" dirty="0" smtClean="0">
                <a:solidFill>
                  <a:srgbClr val="FFFF00"/>
                </a:solidFill>
              </a:rPr>
              <a:t>conocimiento</a:t>
            </a:r>
            <a:r>
              <a:rPr lang="es-ES" dirty="0" smtClean="0"/>
              <a:t> se puede expresar mediante </a:t>
            </a:r>
            <a:r>
              <a:rPr lang="es-ES" dirty="0" smtClean="0">
                <a:solidFill>
                  <a:srgbClr val="FFFF00"/>
                </a:solidFill>
              </a:rPr>
              <a:t>ecuaciones, </a:t>
            </a:r>
            <a:r>
              <a:rPr lang="es-ES" dirty="0" smtClean="0"/>
              <a:t>lo que permite </a:t>
            </a:r>
            <a:r>
              <a:rPr lang="es-ES" dirty="0" smtClean="0">
                <a:solidFill>
                  <a:srgbClr val="FFFF00"/>
                </a:solidFill>
              </a:rPr>
              <a:t>simular</a:t>
            </a:r>
            <a:r>
              <a:rPr lang="es-ES" dirty="0" smtClean="0"/>
              <a:t> el clima mediante </a:t>
            </a:r>
            <a:r>
              <a:rPr lang="es-ES" dirty="0" smtClean="0">
                <a:solidFill>
                  <a:srgbClr val="FFFF00"/>
                </a:solidFill>
              </a:rPr>
              <a:t>modelos</a:t>
            </a:r>
            <a:r>
              <a:rPr lang="es-ES" dirty="0" smtClean="0"/>
              <a:t>.</a:t>
            </a:r>
            <a:endParaRPr lang="es-ES" dirty="0">
              <a:solidFill>
                <a:srgbClr val="FFFF00"/>
              </a:solidFill>
            </a:endParaRPr>
          </a:p>
        </p:txBody>
      </p:sp>
    </p:spTree>
    <p:extLst>
      <p:ext uri="{BB962C8B-B14F-4D97-AF65-F5344CB8AC3E}">
        <p14:creationId xmlns:p14="http://schemas.microsoft.com/office/powerpoint/2010/main" val="379724234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CuadroTexto"/>
          <p:cNvSpPr txBox="1">
            <a:spLocks noChangeArrowheads="1"/>
          </p:cNvSpPr>
          <p:nvPr/>
        </p:nvSpPr>
        <p:spPr bwMode="auto">
          <a:xfrm>
            <a:off x="0" y="0"/>
            <a:ext cx="9144000" cy="6678613"/>
          </a:xfrm>
          <a:prstGeom prst="rect">
            <a:avLst/>
          </a:prstGeom>
          <a:noFill/>
          <a:ln w="9525">
            <a:noFill/>
            <a:miter lim="800000"/>
            <a:headEnd/>
            <a:tailEnd/>
          </a:ln>
        </p:spPr>
        <p:txBody>
          <a:bodyPr>
            <a:spAutoFit/>
          </a:bodyPr>
          <a:lstStyle/>
          <a:p>
            <a:pPr defTabSz="914400" fontAlgn="base">
              <a:spcBef>
                <a:spcPct val="0"/>
              </a:spcBef>
              <a:spcAft>
                <a:spcPct val="0"/>
              </a:spcAft>
              <a:buFont typeface="Wingdings" pitchFamily="2" charset="2"/>
              <a:buChar char="ü"/>
            </a:pPr>
            <a:r>
              <a:rPr lang="es-ES" sz="3200" b="1" dirty="0">
                <a:solidFill>
                  <a:srgbClr val="99FF33"/>
                </a:solidFill>
              </a:rPr>
              <a:t> Están basados en el conocimiento previo, obtenido independientemente del Cambio Climático</a:t>
            </a:r>
          </a:p>
          <a:p>
            <a:pPr lvl="1" defTabSz="914400" fontAlgn="base">
              <a:spcBef>
                <a:spcPct val="0"/>
              </a:spcBef>
              <a:spcAft>
                <a:spcPct val="0"/>
              </a:spcAft>
              <a:buFont typeface="Wingdings" pitchFamily="2" charset="2"/>
              <a:buChar char="§"/>
            </a:pPr>
            <a:r>
              <a:rPr lang="es-ES" sz="2800" dirty="0">
                <a:solidFill>
                  <a:srgbClr val="FFFF00"/>
                </a:solidFill>
              </a:rPr>
              <a:t> Leyes de Newton y sus consecuencias</a:t>
            </a:r>
          </a:p>
          <a:p>
            <a:pPr lvl="1" defTabSz="914400" fontAlgn="base">
              <a:spcBef>
                <a:spcPct val="0"/>
              </a:spcBef>
              <a:spcAft>
                <a:spcPct val="0"/>
              </a:spcAft>
              <a:buFont typeface="Wingdings" pitchFamily="2" charset="2"/>
              <a:buChar char="§"/>
            </a:pPr>
            <a:r>
              <a:rPr lang="es-ES" sz="2800" dirty="0">
                <a:solidFill>
                  <a:srgbClr val="FFFF00"/>
                </a:solidFill>
              </a:rPr>
              <a:t> Métodos matemáticos (numéricos) de resolución de ecuaciones diferenciales en derivadas parciales</a:t>
            </a:r>
          </a:p>
          <a:p>
            <a:pPr lvl="1" defTabSz="914400" fontAlgn="base">
              <a:spcBef>
                <a:spcPct val="0"/>
              </a:spcBef>
              <a:spcAft>
                <a:spcPct val="0"/>
              </a:spcAft>
              <a:buFont typeface="Wingdings" pitchFamily="2" charset="2"/>
              <a:buChar char="§"/>
            </a:pPr>
            <a:r>
              <a:rPr lang="es-ES" sz="2800" dirty="0">
                <a:solidFill>
                  <a:srgbClr val="FFFF00"/>
                </a:solidFill>
              </a:rPr>
              <a:t> Incorporan química, biología, geología …</a:t>
            </a:r>
          </a:p>
          <a:p>
            <a:pPr lvl="1" defTabSz="914400" fontAlgn="base">
              <a:spcBef>
                <a:spcPct val="0"/>
              </a:spcBef>
              <a:spcAft>
                <a:spcPct val="0"/>
              </a:spcAft>
              <a:buFont typeface="Wingdings" pitchFamily="2" charset="2"/>
              <a:buChar char="§"/>
            </a:pPr>
            <a:endParaRPr lang="es-ES" sz="2800" dirty="0">
              <a:solidFill>
                <a:srgbClr val="99FF33"/>
              </a:solidFill>
            </a:endParaRPr>
          </a:p>
          <a:p>
            <a:pPr defTabSz="914400" fontAlgn="base">
              <a:spcBef>
                <a:spcPct val="0"/>
              </a:spcBef>
              <a:spcAft>
                <a:spcPct val="0"/>
              </a:spcAft>
              <a:buFont typeface="Wingdings" pitchFamily="2" charset="2"/>
              <a:buChar char="ü"/>
            </a:pPr>
            <a:r>
              <a:rPr lang="es-ES" sz="3200" b="1" dirty="0">
                <a:solidFill>
                  <a:srgbClr val="99FF33"/>
                </a:solidFill>
              </a:rPr>
              <a:t> Son capaces de reproducir el clima presente</a:t>
            </a:r>
          </a:p>
          <a:p>
            <a:pPr defTabSz="914400" fontAlgn="base">
              <a:spcBef>
                <a:spcPct val="0"/>
              </a:spcBef>
              <a:spcAft>
                <a:spcPct val="0"/>
              </a:spcAft>
              <a:buFont typeface="Wingdings" pitchFamily="2" charset="2"/>
              <a:buChar char="ü"/>
            </a:pPr>
            <a:endParaRPr lang="es-ES" sz="3200" b="1" dirty="0">
              <a:solidFill>
                <a:srgbClr val="99FF33"/>
              </a:solidFill>
            </a:endParaRPr>
          </a:p>
          <a:p>
            <a:pPr defTabSz="914400" fontAlgn="base">
              <a:spcBef>
                <a:spcPct val="0"/>
              </a:spcBef>
              <a:spcAft>
                <a:spcPct val="0"/>
              </a:spcAft>
              <a:buFont typeface="Wingdings" pitchFamily="2" charset="2"/>
              <a:buChar char="ü"/>
            </a:pPr>
            <a:r>
              <a:rPr lang="es-ES" sz="3200" b="1" dirty="0">
                <a:solidFill>
                  <a:srgbClr val="99FF33"/>
                </a:solidFill>
              </a:rPr>
              <a:t> Si algo realmente importante para la evolución del clima se estuviera omitiendo, ya se habría detectado</a:t>
            </a:r>
            <a:endParaRPr lang="es-ES_tradnl" sz="3200" b="1" dirty="0">
              <a:solidFill>
                <a:srgbClr val="99FF33"/>
              </a:solidFill>
            </a:endParaRPr>
          </a:p>
        </p:txBody>
      </p:sp>
    </p:spTree>
    <p:extLst>
      <p:ext uri="{BB962C8B-B14F-4D97-AF65-F5344CB8AC3E}">
        <p14:creationId xmlns:p14="http://schemas.microsoft.com/office/powerpoint/2010/main" val="4233743141"/>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3" descr="Fig1"/>
          <p:cNvPicPr>
            <a:picLocks noChangeAspect="1" noChangeArrowheads="1"/>
          </p:cNvPicPr>
          <p:nvPr/>
        </p:nvPicPr>
        <p:blipFill>
          <a:blip r:embed="rId2" cstate="print"/>
          <a:srcRect/>
          <a:stretch>
            <a:fillRect/>
          </a:stretch>
        </p:blipFill>
        <p:spPr bwMode="auto">
          <a:xfrm>
            <a:off x="279400" y="404813"/>
            <a:ext cx="2803525" cy="6002337"/>
          </a:xfrm>
          <a:prstGeom prst="rect">
            <a:avLst/>
          </a:prstGeom>
          <a:noFill/>
          <a:ln w="9525">
            <a:noFill/>
            <a:miter lim="800000"/>
            <a:headEnd/>
            <a:tailEnd/>
          </a:ln>
        </p:spPr>
      </p:pic>
      <p:pic>
        <p:nvPicPr>
          <p:cNvPr id="10243" name="Picture 3" descr="Fig1"/>
          <p:cNvPicPr>
            <a:picLocks noChangeAspect="1" noChangeArrowheads="1"/>
          </p:cNvPicPr>
          <p:nvPr/>
        </p:nvPicPr>
        <p:blipFill>
          <a:blip r:embed="rId3" cstate="print"/>
          <a:srcRect t="4990"/>
          <a:stretch>
            <a:fillRect/>
          </a:stretch>
        </p:blipFill>
        <p:spPr bwMode="auto">
          <a:xfrm>
            <a:off x="3378200" y="374650"/>
            <a:ext cx="5497513" cy="6065838"/>
          </a:xfrm>
          <a:prstGeom prst="rect">
            <a:avLst/>
          </a:prstGeom>
          <a:noFill/>
          <a:ln w="9525">
            <a:noFill/>
            <a:miter lim="800000"/>
            <a:headEnd/>
            <a:tailEnd/>
          </a:ln>
        </p:spPr>
      </p:pic>
    </p:spTree>
    <p:extLst>
      <p:ext uri="{BB962C8B-B14F-4D97-AF65-F5344CB8AC3E}">
        <p14:creationId xmlns:p14="http://schemas.microsoft.com/office/powerpoint/2010/main" val="67208625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Line 4"/>
          <p:cNvSpPr>
            <a:spLocks noChangeShapeType="1"/>
          </p:cNvSpPr>
          <p:nvPr/>
        </p:nvSpPr>
        <p:spPr bwMode="auto">
          <a:xfrm>
            <a:off x="0" y="764704"/>
            <a:ext cx="9144000" cy="0"/>
          </a:xfrm>
          <a:prstGeom prst="line">
            <a:avLst/>
          </a:prstGeom>
          <a:noFill/>
          <a:ln w="38100">
            <a:solidFill>
              <a:srgbClr val="0000FF"/>
            </a:solidFill>
            <a:round/>
            <a:headEnd/>
            <a:tailEnd/>
          </a:ln>
          <a:effectLst/>
        </p:spPr>
        <p:txBody>
          <a:bodyPr/>
          <a:lstStyle/>
          <a:p>
            <a:pPr defTabSz="914400" eaLnBrk="0" fontAlgn="base" hangingPunct="0">
              <a:spcBef>
                <a:spcPct val="20000"/>
              </a:spcBef>
              <a:spcAft>
                <a:spcPct val="0"/>
              </a:spcAft>
              <a:buFont typeface="Times" pitchFamily="18" charset="0"/>
              <a:buChar char="•"/>
            </a:pPr>
            <a:endParaRPr lang="es-ES_tradnl" sz="2400" smtClean="0">
              <a:solidFill>
                <a:srgbClr val="000000"/>
              </a:solidFill>
            </a:endParaRPr>
          </a:p>
        </p:txBody>
      </p:sp>
      <p:pic>
        <p:nvPicPr>
          <p:cNvPr id="50178" name="Picture 2"/>
          <p:cNvPicPr>
            <a:picLocks noChangeAspect="1" noChangeArrowheads="1"/>
          </p:cNvPicPr>
          <p:nvPr/>
        </p:nvPicPr>
        <p:blipFill>
          <a:blip r:embed="rId2" cstate="print"/>
          <a:srcRect/>
          <a:stretch>
            <a:fillRect/>
          </a:stretch>
        </p:blipFill>
        <p:spPr bwMode="auto">
          <a:xfrm>
            <a:off x="4644008" y="0"/>
            <a:ext cx="4499992" cy="6519987"/>
          </a:xfrm>
          <a:prstGeom prst="rect">
            <a:avLst/>
          </a:prstGeom>
          <a:noFill/>
          <a:ln w="9525">
            <a:noFill/>
            <a:miter lim="800000"/>
            <a:headEnd/>
            <a:tailEnd/>
          </a:ln>
        </p:spPr>
      </p:pic>
      <p:sp>
        <p:nvSpPr>
          <p:cNvPr id="3" name="Rectangle 2"/>
          <p:cNvSpPr txBox="1">
            <a:spLocks noChangeArrowheads="1"/>
          </p:cNvSpPr>
          <p:nvPr/>
        </p:nvSpPr>
        <p:spPr>
          <a:xfrm>
            <a:off x="395536" y="0"/>
            <a:ext cx="3587750" cy="957262"/>
          </a:xfrm>
          <a:prstGeom prst="rect">
            <a:avLst/>
          </a:prstGeom>
        </p:spPr>
        <p:txBody>
          <a:bodyPr/>
          <a:lstStyle/>
          <a:p>
            <a:pPr algn="ctr" defTabSz="914400" eaLnBrk="0" fontAlgn="base" hangingPunct="0">
              <a:spcBef>
                <a:spcPct val="0"/>
              </a:spcBef>
              <a:spcAft>
                <a:spcPct val="0"/>
              </a:spcAft>
              <a:defRPr/>
            </a:pPr>
            <a:r>
              <a:rPr lang="es-ES_tradnl" sz="3600" kern="0" dirty="0" smtClean="0">
                <a:solidFill>
                  <a:srgbClr val="FFFF00"/>
                </a:solidFill>
              </a:rPr>
              <a:t>Atribución</a:t>
            </a:r>
          </a:p>
        </p:txBody>
      </p:sp>
      <p:sp>
        <p:nvSpPr>
          <p:cNvPr id="4" name="Rectangle 3"/>
          <p:cNvSpPr txBox="1">
            <a:spLocks noChangeArrowheads="1"/>
          </p:cNvSpPr>
          <p:nvPr/>
        </p:nvSpPr>
        <p:spPr>
          <a:xfrm>
            <a:off x="0" y="1700808"/>
            <a:ext cx="3694112" cy="4002186"/>
          </a:xfrm>
          <a:prstGeom prst="rect">
            <a:avLst/>
          </a:prstGeom>
        </p:spPr>
        <p:txBody>
          <a:bodyPr/>
          <a:lstStyle/>
          <a:p>
            <a:pPr marL="457200" indent="-457200" defTabSz="914400" eaLnBrk="0" fontAlgn="base" hangingPunct="0">
              <a:spcBef>
                <a:spcPct val="20000"/>
              </a:spcBef>
              <a:spcAft>
                <a:spcPct val="0"/>
              </a:spcAft>
              <a:buFont typeface="Times" pitchFamily="18" charset="0"/>
              <a:buChar char="•"/>
              <a:defRPr/>
            </a:pPr>
            <a:r>
              <a:rPr lang="es-ES_tradnl" sz="2400" kern="0" dirty="0" smtClean="0">
                <a:solidFill>
                  <a:srgbClr val="FFFFFF"/>
                </a:solidFill>
              </a:rPr>
              <a:t>Se observan cambios consistentes con </a:t>
            </a:r>
          </a:p>
          <a:p>
            <a:pPr marL="457200" indent="-457200" defTabSz="914400" eaLnBrk="0" fontAlgn="base" hangingPunct="0">
              <a:spcBef>
                <a:spcPct val="20000"/>
              </a:spcBef>
              <a:spcAft>
                <a:spcPct val="0"/>
              </a:spcAft>
              <a:buFont typeface="Wingdings" pitchFamily="2" charset="2"/>
              <a:buChar char="þ"/>
              <a:defRPr/>
            </a:pPr>
            <a:r>
              <a:rPr lang="es-ES_tradnl" sz="2400" kern="0" dirty="0" smtClean="0">
                <a:solidFill>
                  <a:srgbClr val="FFFFFF"/>
                </a:solidFill>
              </a:rPr>
              <a:t>respuestas esperadas a forzamientos </a:t>
            </a:r>
          </a:p>
          <a:p>
            <a:pPr marL="457200" indent="-457200" defTabSz="914400" eaLnBrk="0" fontAlgn="base" hangingPunct="0">
              <a:spcBef>
                <a:spcPct val="20000"/>
              </a:spcBef>
              <a:spcAft>
                <a:spcPct val="0"/>
              </a:spcAft>
              <a:buFont typeface="Wingdings 2" pitchFamily="18" charset="2"/>
              <a:buChar char="Q"/>
              <a:defRPr/>
            </a:pPr>
            <a:r>
              <a:rPr lang="es-ES_tradnl" sz="2400" kern="0" dirty="0" smtClean="0">
                <a:solidFill>
                  <a:srgbClr val="FFFFFF"/>
                </a:solidFill>
              </a:rPr>
              <a:t>inconsistentes con explicaciones alternativas</a:t>
            </a:r>
            <a:endParaRPr lang="es-ES_tradnl" sz="2400" u="sng" kern="0" dirty="0" smtClean="0">
              <a:solidFill>
                <a:srgbClr val="FFFFFF"/>
              </a:solidFill>
              <a:cs typeface="Times New Roman" pitchFamily="18" charset="0"/>
            </a:endParaRPr>
          </a:p>
        </p:txBody>
      </p:sp>
    </p:spTree>
    <p:extLst>
      <p:ext uri="{BB962C8B-B14F-4D97-AF65-F5344CB8AC3E}">
        <p14:creationId xmlns:p14="http://schemas.microsoft.com/office/powerpoint/2010/main" val="2501571898"/>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idx="4294967295"/>
          </p:nvPr>
        </p:nvSpPr>
        <p:spPr>
          <a:xfrm>
            <a:off x="323528" y="0"/>
            <a:ext cx="8820473" cy="6496050"/>
          </a:xfrm>
        </p:spPr>
        <p:txBody>
          <a:bodyPr anchor="ctr"/>
          <a:lstStyle/>
          <a:p>
            <a:pPr algn="l">
              <a:spcAft>
                <a:spcPts val="4800"/>
              </a:spcAft>
            </a:pPr>
            <a:r>
              <a:rPr lang="es-ES" sz="3200" dirty="0" smtClean="0">
                <a:solidFill>
                  <a:srgbClr val="FFFF00"/>
                </a:solidFill>
              </a:rPr>
              <a:t>- La </a:t>
            </a:r>
            <a:r>
              <a:rPr lang="es-ES" sz="3200" dirty="0" smtClean="0">
                <a:solidFill>
                  <a:srgbClr val="FFFF00"/>
                </a:solidFill>
              </a:rPr>
              <a:t>atmósfera</a:t>
            </a:r>
            <a:r>
              <a:rPr lang="es-ES" sz="3200" dirty="0" smtClean="0">
                <a:solidFill>
                  <a:srgbClr val="FFFF00"/>
                </a:solidFill>
              </a:rPr>
              <a:t>, a través de la que percibimos tiempo y clima</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La atmósfera no lo es todo: Sistema Climático</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Balance de energía</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Efecto Invernadero</a:t>
            </a:r>
            <a:br>
              <a:rPr lang="es-ES" sz="3200" dirty="0" smtClean="0">
                <a:solidFill>
                  <a:srgbClr val="FFFF00"/>
                </a:solidFill>
              </a:rPr>
            </a:br>
            <a:r>
              <a:rPr lang="es-ES_tradnl" sz="3200" dirty="0" smtClean="0">
                <a:solidFill>
                  <a:srgbClr val="FFFF00"/>
                </a:solidFill>
              </a:rPr>
              <a:t>- </a:t>
            </a:r>
            <a:r>
              <a:rPr lang="es-ES" sz="3200" dirty="0" smtClean="0">
                <a:solidFill>
                  <a:srgbClr val="FFFF00"/>
                </a:solidFill>
              </a:rPr>
              <a:t>El agua en el clima</a:t>
            </a:r>
            <a:r>
              <a:rPr lang="es-ES_tradnl" sz="3200" dirty="0" smtClean="0">
                <a:solidFill>
                  <a:srgbClr val="FFFF00"/>
                </a:solidFill>
              </a:rPr>
              <a:t/>
            </a:r>
            <a:br>
              <a:rPr lang="es-ES_tradnl" sz="3200" dirty="0" smtClean="0">
                <a:solidFill>
                  <a:srgbClr val="FFFF00"/>
                </a:solidFill>
              </a:rPr>
            </a:br>
            <a:endParaRPr lang="es-ES_tradnl" sz="3200" dirty="0">
              <a:solidFill>
                <a:srgbClr val="FFFF00"/>
              </a:solidFill>
            </a:endParaRPr>
          </a:p>
        </p:txBody>
      </p:sp>
      <p:sp>
        <p:nvSpPr>
          <p:cNvPr id="6147" name="Rectangle 4"/>
          <p:cNvSpPr>
            <a:spLocks noChangeArrowheads="1"/>
          </p:cNvSpPr>
          <p:nvPr/>
        </p:nvSpPr>
        <p:spPr bwMode="auto">
          <a:xfrm>
            <a:off x="7910513" y="5213350"/>
            <a:ext cx="184150" cy="457200"/>
          </a:xfrm>
          <a:prstGeom prst="rect">
            <a:avLst/>
          </a:prstGeom>
          <a:noFill/>
          <a:ln w="9525">
            <a:noFill/>
            <a:miter lim="800000"/>
            <a:headEnd/>
            <a:tailEnd/>
          </a:ln>
        </p:spPr>
        <p:txBody>
          <a:bodyPr wrap="none">
            <a:spAutoFit/>
          </a:bodyPr>
          <a:lstStyle/>
          <a:p>
            <a:pPr algn="r">
              <a:spcBef>
                <a:spcPct val="0"/>
              </a:spcBef>
              <a:buFontTx/>
              <a:buNone/>
            </a:pPr>
            <a:endParaRPr lang="en-GB">
              <a:latin typeface="Times New Roman" pitchFamily="18" charset="0"/>
            </a:endParaRPr>
          </a:p>
        </p:txBody>
      </p:sp>
      <p:sp>
        <p:nvSpPr>
          <p:cNvPr id="6148" name="Rectangle 5"/>
          <p:cNvSpPr>
            <a:spLocks noChangeArrowheads="1"/>
          </p:cNvSpPr>
          <p:nvPr/>
        </p:nvSpPr>
        <p:spPr bwMode="auto">
          <a:xfrm>
            <a:off x="4438650" y="5830888"/>
            <a:ext cx="184150" cy="457200"/>
          </a:xfrm>
          <a:prstGeom prst="rect">
            <a:avLst/>
          </a:prstGeom>
          <a:noFill/>
          <a:ln w="9525">
            <a:noFill/>
            <a:miter lim="800000"/>
            <a:headEnd/>
            <a:tailEnd/>
          </a:ln>
        </p:spPr>
        <p:txBody>
          <a:bodyPr wrap="none">
            <a:spAutoFit/>
          </a:bodyPr>
          <a:lstStyle/>
          <a:p>
            <a:pPr algn="r">
              <a:spcBef>
                <a:spcPct val="0"/>
              </a:spcBef>
              <a:buFontTx/>
              <a:buNone/>
            </a:pPr>
            <a:endParaRPr lang="en-GB">
              <a:latin typeface="Times New Roman" pitchFamily="18" charset="0"/>
            </a:endParaRPr>
          </a:p>
        </p:txBody>
      </p:sp>
    </p:spTree>
    <p:extLst>
      <p:ext uri="{BB962C8B-B14F-4D97-AF65-F5344CB8AC3E}">
        <p14:creationId xmlns:p14="http://schemas.microsoft.com/office/powerpoint/2010/main" val="2686489776"/>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7794" name="Picture 2"/>
          <p:cNvPicPr>
            <a:picLocks noChangeAspect="1" noChangeArrowheads="1"/>
          </p:cNvPicPr>
          <p:nvPr/>
        </p:nvPicPr>
        <p:blipFill>
          <a:blip r:embed="rId2" cstate="print"/>
          <a:srcRect/>
          <a:stretch>
            <a:fillRect/>
          </a:stretch>
        </p:blipFill>
        <p:spPr bwMode="auto">
          <a:xfrm>
            <a:off x="636588" y="423863"/>
            <a:ext cx="7891462" cy="5202237"/>
          </a:xfrm>
          <a:prstGeom prst="rect">
            <a:avLst/>
          </a:prstGeom>
          <a:noFill/>
          <a:ln w="9525">
            <a:noFill/>
            <a:miter lim="800000"/>
            <a:headEnd/>
            <a:tailEnd/>
          </a:ln>
        </p:spPr>
      </p:pic>
      <p:sp>
        <p:nvSpPr>
          <p:cNvPr id="417795" name="WordArt 3"/>
          <p:cNvSpPr>
            <a:spLocks noChangeArrowheads="1" noChangeShapeType="1" noTextEdit="1"/>
          </p:cNvSpPr>
          <p:nvPr/>
        </p:nvSpPr>
        <p:spPr bwMode="auto">
          <a:xfrm>
            <a:off x="1676400" y="5854700"/>
            <a:ext cx="5591175" cy="523875"/>
          </a:xfrm>
          <a:prstGeom prst="rect">
            <a:avLst/>
          </a:prstGeom>
        </p:spPr>
        <p:txBody>
          <a:bodyPr wrap="none" fromWordArt="1">
            <a:prstTxWarp prst="textPlain">
              <a:avLst>
                <a:gd name="adj" fmla="val 49972"/>
              </a:avLst>
            </a:prstTxWarp>
            <a:scene3d>
              <a:camera prst="legacyPerspectiveTopLeft"/>
              <a:lightRig rig="legacyNormal3" dir="r"/>
            </a:scene3d>
            <a:sp3d extrusionH="201600" prstMaterial="legacyMetal">
              <a:extrusionClr>
                <a:srgbClr val="FFFFFF"/>
              </a:extrusionClr>
            </a:sp3d>
          </a:bodyPr>
          <a:lstStyle/>
          <a:p>
            <a:pPr algn="ctr"/>
            <a:r>
              <a:rPr lang="es-ES" sz="3600" kern="10" dirty="0" smtClean="0">
                <a:ln w="9525">
                  <a:round/>
                  <a:headEnd/>
                  <a:tailEnd/>
                </a:ln>
                <a:gradFill rotWithShape="1">
                  <a:gsLst>
                    <a:gs pos="0">
                      <a:srgbClr val="99FF33"/>
                    </a:gs>
                    <a:gs pos="100000">
                      <a:srgbClr val="FFFF00"/>
                    </a:gs>
                  </a:gsLst>
                  <a:lin ang="5400000" scaled="1"/>
                </a:gradFill>
                <a:latin typeface="Times New Roman"/>
                <a:cs typeface="Times New Roman"/>
              </a:rPr>
              <a:t>Moltes gràcies per </a:t>
            </a:r>
            <a:r>
              <a:rPr lang="es-ES" sz="3600" kern="10" dirty="0">
                <a:ln w="9525">
                  <a:round/>
                  <a:headEnd/>
                  <a:tailEnd/>
                </a:ln>
                <a:gradFill rotWithShape="1">
                  <a:gsLst>
                    <a:gs pos="0">
                      <a:srgbClr val="99FF33"/>
                    </a:gs>
                    <a:gs pos="100000">
                      <a:srgbClr val="FFFF00"/>
                    </a:gs>
                  </a:gsLst>
                  <a:lin ang="5400000" scaled="1"/>
                </a:gradFill>
                <a:latin typeface="Times New Roman"/>
                <a:cs typeface="Times New Roman"/>
              </a:rPr>
              <a:t>la </a:t>
            </a:r>
            <a:r>
              <a:rPr lang="es-ES" sz="3600" kern="10" dirty="0" smtClean="0">
                <a:ln w="9525">
                  <a:round/>
                  <a:headEnd/>
                  <a:tailEnd/>
                </a:ln>
                <a:gradFill rotWithShape="1">
                  <a:gsLst>
                    <a:gs pos="0">
                      <a:srgbClr val="99FF33"/>
                    </a:gs>
                    <a:gs pos="100000">
                      <a:srgbClr val="FFFF00"/>
                    </a:gs>
                  </a:gsLst>
                  <a:lin ang="5400000" scaled="1"/>
                </a:gradFill>
                <a:latin typeface="Times New Roman"/>
                <a:cs typeface="Times New Roman"/>
              </a:rPr>
              <a:t>atenció</a:t>
            </a:r>
            <a:endParaRPr lang="es-ES_tradnl" sz="3600" kern="10" dirty="0">
              <a:ln w="9525">
                <a:round/>
                <a:headEnd/>
                <a:tailEnd/>
              </a:ln>
              <a:gradFill rotWithShape="1">
                <a:gsLst>
                  <a:gs pos="0">
                    <a:srgbClr val="99FF33"/>
                  </a:gs>
                  <a:gs pos="100000">
                    <a:srgbClr val="FFFF00"/>
                  </a:gs>
                </a:gsLst>
                <a:lin ang="5400000" scaled="1"/>
              </a:gradFill>
              <a:latin typeface="Times New Roman"/>
              <a:cs typeface="Times New Roman"/>
            </a:endParaRPr>
          </a:p>
        </p:txBody>
      </p:sp>
    </p:spTree>
  </p:cSld>
  <p:clrMapOvr>
    <a:masterClrMapping/>
  </p:clrMapOvr>
  <p:transition xmlns:p14="http://schemas.microsoft.com/office/powerpoint/2010/main">
    <p:cover dir="r"/>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417794"/>
                                        </p:tgtEl>
                                        <p:attrNameLst>
                                          <p:attrName>style.visibility</p:attrName>
                                        </p:attrNameLst>
                                      </p:cBhvr>
                                      <p:to>
                                        <p:strVal val="visible"/>
                                      </p:to>
                                    </p:set>
                                    <p:animEffect transition="in" filter="dissolve">
                                      <p:cBhvr>
                                        <p:cTn id="7" dur="500"/>
                                        <p:tgtEl>
                                          <p:spTgt spid="417794"/>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417795"/>
                                        </p:tgtEl>
                                        <p:attrNameLst>
                                          <p:attrName>style.visibility</p:attrName>
                                        </p:attrNameLst>
                                      </p:cBhvr>
                                      <p:to>
                                        <p:strVal val="visible"/>
                                      </p:to>
                                    </p:set>
                                    <p:anim calcmode="lin" valueType="num">
                                      <p:cBhvr>
                                        <p:cTn id="11" dur="1000" fill="hold"/>
                                        <p:tgtEl>
                                          <p:spTgt spid="417795"/>
                                        </p:tgtEl>
                                        <p:attrNameLst>
                                          <p:attrName>ppt_w</p:attrName>
                                        </p:attrNameLst>
                                      </p:cBhvr>
                                      <p:tavLst>
                                        <p:tav tm="0">
                                          <p:val>
                                            <p:fltVal val="0"/>
                                          </p:val>
                                        </p:tav>
                                        <p:tav tm="100000">
                                          <p:val>
                                            <p:strVal val="#ppt_w"/>
                                          </p:val>
                                        </p:tav>
                                      </p:tavLst>
                                    </p:anim>
                                    <p:anim calcmode="lin" valueType="num">
                                      <p:cBhvr>
                                        <p:cTn id="12" dur="1000" fill="hold"/>
                                        <p:tgtEl>
                                          <p:spTgt spid="417795"/>
                                        </p:tgtEl>
                                        <p:attrNameLst>
                                          <p:attrName>ppt_h</p:attrName>
                                        </p:attrNameLst>
                                      </p:cBhvr>
                                      <p:tavLst>
                                        <p:tav tm="0">
                                          <p:val>
                                            <p:fltVal val="0"/>
                                          </p:val>
                                        </p:tav>
                                        <p:tav tm="100000">
                                          <p:val>
                                            <p:strVal val="#ppt_h"/>
                                          </p:val>
                                        </p:tav>
                                      </p:tavLst>
                                    </p:anim>
                                    <p:anim calcmode="lin" valueType="num">
                                      <p:cBhvr>
                                        <p:cTn id="13" dur="1000" fill="hold"/>
                                        <p:tgtEl>
                                          <p:spTgt spid="417795"/>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417795"/>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79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0" y="304800"/>
            <a:ext cx="9144000" cy="606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sz="2800" dirty="0">
                <a:solidFill>
                  <a:srgbClr val="99FF33"/>
                </a:solidFill>
                <a:sym typeface="Wingdings 3" charset="0"/>
              </a:rPr>
              <a:t></a:t>
            </a:r>
            <a:r>
              <a:rPr lang="es-ES_tradnl" sz="2800" dirty="0">
                <a:sym typeface="Wingdings 3" charset="0"/>
              </a:rPr>
              <a:t> </a:t>
            </a:r>
            <a:r>
              <a:rPr lang="es-ES_tradnl" sz="2800" dirty="0">
                <a:solidFill>
                  <a:srgbClr val="99FF33"/>
                </a:solidFill>
              </a:rPr>
              <a:t>Volviendo al aire seco, además de nitrógeno, oxígeno y argón se tiene:</a:t>
            </a:r>
          </a:p>
          <a:p>
            <a:pPr lvl="1" eaLnBrk="1" hangingPunct="1">
              <a:spcBef>
                <a:spcPct val="50000"/>
              </a:spcBef>
              <a:buFont typeface="Wingdings" charset="0"/>
              <a:buChar char="Ø"/>
            </a:pPr>
            <a:r>
              <a:rPr lang="es-ES_tradnl" dirty="0">
                <a:solidFill>
                  <a:srgbClr val="99FF33"/>
                </a:solidFill>
                <a:sym typeface="GSI Map Symbols" charset="0"/>
              </a:rPr>
              <a:t> </a:t>
            </a:r>
            <a:r>
              <a:rPr lang="es-ES_tradnl" dirty="0">
                <a:solidFill>
                  <a:srgbClr val="99FF33"/>
                </a:solidFill>
              </a:rPr>
              <a:t>dióxido de carbono (CO</a:t>
            </a:r>
            <a:r>
              <a:rPr lang="es-ES_tradnl" baseline="-25000" dirty="0">
                <a:solidFill>
                  <a:srgbClr val="99FF33"/>
                </a:solidFill>
              </a:rPr>
              <a:t>2</a:t>
            </a:r>
            <a:r>
              <a:rPr lang="es-ES_tradnl" dirty="0">
                <a:solidFill>
                  <a:srgbClr val="99FF33"/>
                </a:solidFill>
              </a:rPr>
              <a:t>), </a:t>
            </a:r>
            <a:r>
              <a:rPr lang="es-ES_tradnl" dirty="0" smtClean="0">
                <a:solidFill>
                  <a:srgbClr val="99FF33"/>
                </a:solidFill>
              </a:rPr>
              <a:t>395 </a:t>
            </a:r>
            <a:r>
              <a:rPr lang="es-ES_tradnl" dirty="0">
                <a:solidFill>
                  <a:srgbClr val="99FF33"/>
                </a:solidFill>
              </a:rPr>
              <a:t>ppm; metano (CH</a:t>
            </a:r>
            <a:r>
              <a:rPr lang="es-ES_tradnl" baseline="-25000" dirty="0">
                <a:solidFill>
                  <a:srgbClr val="99FF33"/>
                </a:solidFill>
              </a:rPr>
              <a:t>4</a:t>
            </a:r>
            <a:r>
              <a:rPr lang="es-ES_tradnl" dirty="0">
                <a:solidFill>
                  <a:srgbClr val="99FF33"/>
                </a:solidFill>
              </a:rPr>
              <a:t>), 1.7 ppm; óxido nitroso (N</a:t>
            </a:r>
            <a:r>
              <a:rPr lang="es-ES_tradnl" baseline="-25000" dirty="0">
                <a:solidFill>
                  <a:srgbClr val="99FF33"/>
                </a:solidFill>
              </a:rPr>
              <a:t>2</a:t>
            </a:r>
            <a:r>
              <a:rPr lang="es-ES_tradnl" dirty="0">
                <a:solidFill>
                  <a:srgbClr val="99FF33"/>
                </a:solidFill>
              </a:rPr>
              <a:t>O), 0.3 ppm. El CO</a:t>
            </a:r>
            <a:r>
              <a:rPr lang="es-ES_tradnl" baseline="-25000" dirty="0">
                <a:solidFill>
                  <a:srgbClr val="99FF33"/>
                </a:solidFill>
              </a:rPr>
              <a:t>2</a:t>
            </a:r>
            <a:r>
              <a:rPr lang="es-ES_tradnl" dirty="0">
                <a:solidFill>
                  <a:srgbClr val="99FF33"/>
                </a:solidFill>
              </a:rPr>
              <a:t>  incrementa unas 2 ppm/año, aunque hay unas 50 veces más en los océanos que en la atmósfera</a:t>
            </a:r>
          </a:p>
          <a:p>
            <a:pPr lvl="1" eaLnBrk="1" hangingPunct="1">
              <a:spcBef>
                <a:spcPct val="50000"/>
              </a:spcBef>
              <a:buFont typeface="Wingdings" charset="0"/>
              <a:buChar char="Ø"/>
            </a:pPr>
            <a:r>
              <a:rPr lang="es-ES_tradnl" dirty="0">
                <a:solidFill>
                  <a:srgbClr val="99FF33"/>
                </a:solidFill>
              </a:rPr>
              <a:t> ozono (O</a:t>
            </a:r>
            <a:r>
              <a:rPr lang="es-ES_tradnl" baseline="-25000" dirty="0">
                <a:solidFill>
                  <a:srgbClr val="99FF33"/>
                </a:solidFill>
              </a:rPr>
              <a:t>3</a:t>
            </a:r>
            <a:r>
              <a:rPr lang="es-ES_tradnl" dirty="0">
                <a:solidFill>
                  <a:srgbClr val="99FF33"/>
                </a:solidFill>
              </a:rPr>
              <a:t>), con un máximo de 12 ppm en la estratosfera. Acumulado todo en la superficie sería una columna de 10 cm como máximo.</a:t>
            </a:r>
          </a:p>
          <a:p>
            <a:pPr eaLnBrk="1" hangingPunct="1">
              <a:spcBef>
                <a:spcPct val="50000"/>
              </a:spcBef>
              <a:buFont typeface="Wingdings 3" charset="0"/>
              <a:buChar char="Æ"/>
            </a:pPr>
            <a:r>
              <a:rPr lang="es-ES_tradnl" sz="2800" dirty="0">
                <a:solidFill>
                  <a:srgbClr val="99FF33"/>
                </a:solidFill>
                <a:sym typeface="Wingdings 3" charset="0"/>
              </a:rPr>
              <a:t> El vapor de agua se encuentra en concentraciones variables (humedad) de hasta el 4%.</a:t>
            </a:r>
          </a:p>
          <a:p>
            <a:pPr eaLnBrk="1" hangingPunct="1">
              <a:spcBef>
                <a:spcPct val="50000"/>
              </a:spcBef>
              <a:buFont typeface="Wingdings 3" charset="0"/>
              <a:buChar char="Æ"/>
            </a:pPr>
            <a:r>
              <a:rPr lang="es-ES_tradnl" sz="2800" dirty="0">
                <a:solidFill>
                  <a:srgbClr val="99FF33"/>
                </a:solidFill>
                <a:sym typeface="Wingdings 3" charset="0"/>
              </a:rPr>
              <a:t> Además de gotas de agua y cristales de hielo en las nubes hay otra materia en forma de partículas (aerosoles), tanto naturales como antrópicas.</a:t>
            </a:r>
            <a:endParaRPr lang="es-ES" sz="2800" dirty="0">
              <a:solidFill>
                <a:srgbClr val="99FF33"/>
              </a:solidFill>
              <a:sym typeface="Wingdings 3" charset="0"/>
            </a:endParaRPr>
          </a:p>
        </p:txBody>
      </p:sp>
    </p:spTree>
    <p:extLst>
      <p:ext uri="{BB962C8B-B14F-4D97-AF65-F5344CB8AC3E}">
        <p14:creationId xmlns:p14="http://schemas.microsoft.com/office/powerpoint/2010/main" val="3549901969"/>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0" y="0"/>
            <a:ext cx="9144000" cy="5851525"/>
            <a:chOff x="0" y="0"/>
            <a:chExt cx="5760" cy="3686"/>
          </a:xfrm>
        </p:grpSpPr>
        <p:pic>
          <p:nvPicPr>
            <p:cNvPr id="9219" name="Picture 3" descr="vertical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2" y="96"/>
              <a:ext cx="3600" cy="2699"/>
            </a:xfrm>
            <a:prstGeom prst="rect">
              <a:avLst/>
            </a:prstGeom>
            <a:gradFill rotWithShape="0">
              <a:gsLst>
                <a:gs pos="0">
                  <a:schemeClr val="bg1"/>
                </a:gs>
                <a:gs pos="100000">
                  <a:srgbClr val="FFFFFF"/>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0" name="Rectangle 4"/>
            <p:cNvSpPr>
              <a:spLocks noChangeArrowheads="1"/>
            </p:cNvSpPr>
            <p:nvPr/>
          </p:nvSpPr>
          <p:spPr bwMode="auto">
            <a:xfrm>
              <a:off x="5520" y="0"/>
              <a:ext cx="240" cy="3024"/>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9221" name="Rectangle 5"/>
            <p:cNvSpPr>
              <a:spLocks noChangeArrowheads="1"/>
            </p:cNvSpPr>
            <p:nvPr/>
          </p:nvSpPr>
          <p:spPr bwMode="auto">
            <a:xfrm>
              <a:off x="2064" y="48"/>
              <a:ext cx="912" cy="2784"/>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9222" name="Rectangle 6"/>
            <p:cNvSpPr>
              <a:spLocks noChangeArrowheads="1"/>
            </p:cNvSpPr>
            <p:nvPr/>
          </p:nvSpPr>
          <p:spPr bwMode="auto">
            <a:xfrm>
              <a:off x="5472" y="48"/>
              <a:ext cx="288" cy="2832"/>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s-ES_tradnl"/>
            </a:p>
          </p:txBody>
        </p:sp>
        <p:sp>
          <p:nvSpPr>
            <p:cNvPr id="9223" name="Text Box 7"/>
            <p:cNvSpPr txBox="1">
              <a:spLocks noChangeArrowheads="1"/>
            </p:cNvSpPr>
            <p:nvPr/>
          </p:nvSpPr>
          <p:spPr bwMode="auto">
            <a:xfrm>
              <a:off x="0" y="288"/>
              <a:ext cx="2832" cy="2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sz="2800">
                  <a:solidFill>
                    <a:srgbClr val="99FF33"/>
                  </a:solidFill>
                  <a:sym typeface="Wingdings 3" charset="0"/>
                </a:rPr>
                <a:t></a:t>
              </a:r>
              <a:r>
                <a:rPr lang="es-ES_tradnl" sz="2800"/>
                <a:t> </a:t>
              </a:r>
              <a:r>
                <a:rPr lang="es-ES_tradnl" sz="2800">
                  <a:solidFill>
                    <a:srgbClr val="99FF33"/>
                  </a:solidFill>
                </a:rPr>
                <a:t>Estructura vertical</a:t>
              </a:r>
            </a:p>
            <a:p>
              <a:pPr eaLnBrk="1" hangingPunct="1">
                <a:spcBef>
                  <a:spcPct val="50000"/>
                </a:spcBef>
              </a:pPr>
              <a:r>
                <a:rPr lang="es-ES_tradnl">
                  <a:solidFill>
                    <a:srgbClr val="99FF33"/>
                  </a:solidFill>
                </a:rPr>
                <a:t>Corresponde a una media de muchas observaciones realizadas a la latitud indicada. En otras latitudes es muy parecido.</a:t>
              </a:r>
            </a:p>
            <a:p>
              <a:pPr eaLnBrk="1" hangingPunct="1">
                <a:spcBef>
                  <a:spcPct val="50000"/>
                </a:spcBef>
              </a:pPr>
              <a:r>
                <a:rPr lang="es-ES_tradnl">
                  <a:solidFill>
                    <a:srgbClr val="99FF33"/>
                  </a:solidFill>
                </a:rPr>
                <a:t>La tropopausa está más elevada en bajas latitudes.</a:t>
              </a:r>
            </a:p>
            <a:p>
              <a:pPr eaLnBrk="1" hangingPunct="1">
                <a:spcBef>
                  <a:spcPct val="50000"/>
                </a:spcBef>
              </a:pPr>
              <a:r>
                <a:rPr lang="es-ES_tradnl">
                  <a:solidFill>
                    <a:srgbClr val="99FF33"/>
                  </a:solidFill>
                </a:rPr>
                <a:t>No es un superficie continua. Presenta como “fallas” asociadas a las corrientes en chorro.</a:t>
              </a:r>
              <a:endParaRPr lang="es-ES">
                <a:solidFill>
                  <a:srgbClr val="99FF33"/>
                </a:solidFill>
              </a:endParaRPr>
            </a:p>
          </p:txBody>
        </p:sp>
        <p:sp>
          <p:nvSpPr>
            <p:cNvPr id="9224" name="Text Box 8"/>
            <p:cNvSpPr txBox="1">
              <a:spLocks noChangeArrowheads="1"/>
            </p:cNvSpPr>
            <p:nvPr/>
          </p:nvSpPr>
          <p:spPr bwMode="auto">
            <a:xfrm>
              <a:off x="0" y="3168"/>
              <a:ext cx="5760" cy="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_tradnl">
                  <a:solidFill>
                    <a:srgbClr val="99FF33"/>
                  </a:solidFill>
                </a:rPr>
                <a:t>Las diferentes capas son *sfera y las zonas de transición entre capas son *pausa.</a:t>
              </a:r>
              <a:endParaRPr lang="es-ES">
                <a:solidFill>
                  <a:srgbClr val="99FF33"/>
                </a:solidFill>
              </a:endParaRPr>
            </a:p>
          </p:txBody>
        </p:sp>
      </p:grpSp>
    </p:spTree>
    <p:extLst>
      <p:ext uri="{BB962C8B-B14F-4D97-AF65-F5344CB8AC3E}">
        <p14:creationId xmlns:p14="http://schemas.microsoft.com/office/powerpoint/2010/main" val="3420119587"/>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2"/>
          <p:cNvSpPr txBox="1">
            <a:spLocks noChangeArrowheads="1"/>
          </p:cNvSpPr>
          <p:nvPr/>
        </p:nvSpPr>
        <p:spPr bwMode="auto">
          <a:xfrm>
            <a:off x="0" y="914400"/>
            <a:ext cx="91440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charset="0"/>
                <a:ea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spcBef>
                <a:spcPct val="50000"/>
              </a:spcBef>
            </a:pPr>
            <a:r>
              <a:rPr lang="es-ES" sz="2800">
                <a:solidFill>
                  <a:srgbClr val="66FF33"/>
                </a:solidFill>
              </a:rPr>
              <a:t>Las variables meteorológicas identifican el estado de la atmósfera. Habría un gran número: temperatura, precipitación, presión, viento, humedad, nubosidad, insolación, visibilidad, evaporación, radiación . . . </a:t>
            </a:r>
          </a:p>
          <a:p>
            <a:pPr eaLnBrk="1" hangingPunct="1">
              <a:spcBef>
                <a:spcPct val="50000"/>
              </a:spcBef>
            </a:pPr>
            <a:endParaRPr lang="es-ES" sz="2800">
              <a:solidFill>
                <a:srgbClr val="66FF33"/>
              </a:solidFill>
            </a:endParaRPr>
          </a:p>
          <a:p>
            <a:pPr eaLnBrk="1" hangingPunct="1">
              <a:spcBef>
                <a:spcPct val="50000"/>
              </a:spcBef>
            </a:pPr>
            <a:r>
              <a:rPr lang="es-ES" sz="2800">
                <a:solidFill>
                  <a:srgbClr val="66FF33"/>
                </a:solidFill>
              </a:rPr>
              <a:t>Desde un punto de vista climático las más importantes son la temperatura y la precipitación.</a:t>
            </a:r>
          </a:p>
          <a:p>
            <a:pPr eaLnBrk="1" hangingPunct="1">
              <a:spcBef>
                <a:spcPct val="50000"/>
              </a:spcBef>
            </a:pPr>
            <a:endParaRPr lang="es-ES" sz="2800">
              <a:solidFill>
                <a:srgbClr val="66FF33"/>
              </a:solidFill>
            </a:endParaRPr>
          </a:p>
          <a:p>
            <a:pPr eaLnBrk="1" hangingPunct="1">
              <a:spcBef>
                <a:spcPct val="50000"/>
              </a:spcBef>
            </a:pPr>
            <a:r>
              <a:rPr lang="es-ES" sz="2800">
                <a:solidFill>
                  <a:srgbClr val="66FF33"/>
                </a:solidFill>
              </a:rPr>
              <a:t>Veremos ahora algunas de las variables, lo que representan físicamente y cómo se pueden medir.</a:t>
            </a:r>
          </a:p>
        </p:txBody>
      </p:sp>
    </p:spTree>
    <p:extLst>
      <p:ext uri="{BB962C8B-B14F-4D97-AF65-F5344CB8AC3E}">
        <p14:creationId xmlns:p14="http://schemas.microsoft.com/office/powerpoint/2010/main" val="1724778227"/>
      </p:ext>
    </p:extLst>
  </p:cSld>
  <p:clrMapOvr>
    <a:masterClrMapping/>
  </p:clrMapOvr>
  <p:transition xmlns:p14="http://schemas.microsoft.com/office/powerpoint/2010/main">
    <p:cover dir="r"/>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 typeface="Times" pitchFamily="18" charset="0"/>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 typeface="Times" pitchFamily="18" charset="0"/>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 typeface="Times" pitchFamily="18" charset="0"/>
          <a:buChar char="•"/>
          <a:tabLst/>
          <a:defRPr kumimoji="0" lang="en-US" sz="2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0" fontAlgn="base" latinLnBrk="0" hangingPunct="0">
          <a:lnSpc>
            <a:spcPct val="100000"/>
          </a:lnSpc>
          <a:spcBef>
            <a:spcPct val="20000"/>
          </a:spcBef>
          <a:spcAft>
            <a:spcPct val="0"/>
          </a:spcAft>
          <a:buClrTx/>
          <a:buSzTx/>
          <a:buFont typeface="Times" pitchFamily="18" charset="0"/>
          <a:buChar char="•"/>
          <a:tabLst/>
          <a:defRPr kumimoji="0" lang="en-US" sz="2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6399</TotalTime>
  <Words>2210</Words>
  <Application>Microsoft Macintosh PowerPoint</Application>
  <PresentationFormat>Presentación en pantalla (4:3)</PresentationFormat>
  <Paragraphs>251</Paragraphs>
  <Slides>66</Slides>
  <Notes>8</Notes>
  <HiddenSlides>0</HiddenSlides>
  <MMClips>7</MMClips>
  <ScaleCrop>false</ScaleCrop>
  <HeadingPairs>
    <vt:vector size="6" baseType="variant">
      <vt:variant>
        <vt:lpstr>Tema</vt:lpstr>
      </vt:variant>
      <vt:variant>
        <vt:i4>2</vt:i4>
      </vt:variant>
      <vt:variant>
        <vt:lpstr>Servidores OLE incrustados</vt:lpstr>
      </vt:variant>
      <vt:variant>
        <vt:i4>2</vt:i4>
      </vt:variant>
      <vt:variant>
        <vt:lpstr>Títulos de diapositiva</vt:lpstr>
      </vt:variant>
      <vt:variant>
        <vt:i4>66</vt:i4>
      </vt:variant>
    </vt:vector>
  </HeadingPairs>
  <TitlesOfParts>
    <vt:vector size="70" baseType="lpstr">
      <vt:lpstr>Default Design</vt:lpstr>
      <vt:lpstr>1_Default Design</vt:lpstr>
      <vt:lpstr>EcuaciÛn</vt:lpstr>
      <vt:lpstr>Foto de Photo Editor</vt:lpstr>
      <vt:lpstr>Presentación de PowerPoint</vt:lpstr>
      <vt:lpstr>- La atmósfera, a través de la que percibimos tiempo y clima - La atmósfera no lo es todo: Sistema Climático - Balance de energía - Efecto Invernadero - El agua en el clima </vt:lpstr>
      <vt:lpstr>La atmósfera, a través de la que percibimos tiempo y clima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La atmósfera no lo es todo: Sistema Climático</vt:lpstr>
      <vt:lpstr>Presentación de PowerPoint</vt:lpstr>
      <vt:lpstr>Presentación de PowerPoint</vt:lpstr>
      <vt:lpstr>Presentación de PowerPoint</vt:lpstr>
      <vt:lpstr>Presentación de PowerPoint</vt:lpstr>
      <vt:lpstr>Presentación de PowerPoint</vt:lpstr>
      <vt:lpstr>Subsistemas del Sistema Climático</vt:lpstr>
      <vt:lpstr>Balance de energía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Efecto Invernadero</vt:lpstr>
      <vt:lpstr>Presentación de PowerPoint</vt:lpstr>
      <vt:lpstr>Presentación de PowerPoint</vt:lpstr>
      <vt:lpstr>Presentación de PowerPoint</vt:lpstr>
      <vt:lpstr>Presentación de PowerPoint</vt:lpstr>
      <vt:lpstr>Presentación de PowerPoint</vt:lpstr>
      <vt:lpstr>El agua en el clima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Y ya acabando …</vt:lpstr>
      <vt:lpstr>¿Lo sabemos todo acerca del Sistema Climático?</vt:lpstr>
      <vt:lpstr>Presentación de PowerPoint</vt:lpstr>
      <vt:lpstr>Presentación de PowerPoint</vt:lpstr>
      <vt:lpstr>Presentación de PowerPoint</vt:lpstr>
      <vt:lpstr>- La atmósfera, a través de la que percibimos tiempo y clima - La atmósfera no lo es todo: Sistema Climático - Balance de energía - Efecto Invernadero - El agua en el clima </vt:lpstr>
      <vt:lpstr>Presentación de PowerPoint</vt:lpstr>
    </vt:vector>
  </TitlesOfParts>
  <Company>UIB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Sergio Alonso</dc:creator>
  <cp:lastModifiedBy>Sergio Alonso Oroza</cp:lastModifiedBy>
  <cp:revision>479</cp:revision>
  <dcterms:created xsi:type="dcterms:W3CDTF">2012-03-07T10:00:09Z</dcterms:created>
  <dcterms:modified xsi:type="dcterms:W3CDTF">2013-07-01T20:26:45Z</dcterms:modified>
</cp:coreProperties>
</file>